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ink/ink1.xml" ContentType="application/inkml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272" r:id="rId2"/>
    <p:sldId id="284" r:id="rId3"/>
    <p:sldId id="275" r:id="rId4"/>
    <p:sldId id="285" r:id="rId5"/>
    <p:sldId id="286" r:id="rId6"/>
    <p:sldId id="287" r:id="rId7"/>
    <p:sldId id="270" r:id="rId8"/>
  </p:sldIdLst>
  <p:sldSz cx="9144000" cy="6858000" type="screen4x3"/>
  <p:notesSz cx="6954838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671" autoAdjust="0"/>
  </p:normalViewPr>
  <p:slideViewPr>
    <p:cSldViewPr>
      <p:cViewPr varScale="1">
        <p:scale>
          <a:sx n="84" d="100"/>
          <a:sy n="84" d="100"/>
        </p:scale>
        <p:origin x="-1406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390"/>
    </p:cViewPr>
  </p:outlin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39466" y="0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/>
          <a:lstStyle>
            <a:lvl1pPr algn="r">
              <a:defRPr sz="1200"/>
            </a:lvl1pPr>
          </a:lstStyle>
          <a:p>
            <a:fld id="{E0C0B926-50D1-446F-BE15-C104286BAB96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39466" y="8842029"/>
            <a:ext cx="3013763" cy="465455"/>
          </a:xfrm>
          <a:prstGeom prst="rect">
            <a:avLst/>
          </a:prstGeom>
        </p:spPr>
        <p:txBody>
          <a:bodyPr vert="horz" lIns="92930" tIns="46465" rIns="92930" bIns="46465" rtlCol="0" anchor="b"/>
          <a:lstStyle>
            <a:lvl1pPr algn="r">
              <a:defRPr sz="1200"/>
            </a:lvl1pPr>
          </a:lstStyle>
          <a:p>
            <a:fld id="{886DB0CB-64FF-48B7-9F10-EBC54E57248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06591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ink/ink1.xml><?xml version="1.0" encoding="utf-8"?>
<inkml:ink xmlns:inkml="http://www.w3.org/2003/InkML">
  <inkml:definitions>
    <inkml:context xml:id="ctx0">
      <inkml:inkSource xml:id="inkSrc0">
        <inkml:traceFormat>
          <inkml:channel name="X" type="integer" max="6281" units="in"/>
          <inkml:channel name="Y" type="integer" max="4761" units="in"/>
          <inkml:channel name="F" type="integer" max="32767" units="dev"/>
        </inkml:traceFormat>
        <inkml:channelProperties>
          <inkml:channelProperty channel="X" name="resolution" value="508.00708" units="1/in"/>
          <inkml:channelProperty channel="Y" name="resolution" value="508.00253" units="1/in"/>
          <inkml:channelProperty channel="F" name="resolution" value="0" units="1/dev"/>
        </inkml:channelProperties>
      </inkml:inkSource>
      <inkml:timestamp xml:id="ts0" timeString="2011-08-03T02:55:06.020"/>
    </inkml:context>
    <inkml:brush xml:id="br0">
      <inkml:brushProperty name="width" value="0.06667" units="cm"/>
      <inkml:brushProperty name="height" value="0.06667" units="cm"/>
      <inkml:brushProperty name="fitToCurve" value="1"/>
    </inkml:brush>
  </inkml:definitions>
  <inkml:trace contextRef="#ctx0" brushRef="#br0">-1 0 4681,'0'0'4616,"0"0"-127,0 37-3527,0 0 0,0-37-513,0 37-65,0 7-704,0-7-1,0 0-3462,0-37-65,0 37-833</inkml:trace>
</inkml:ink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40175" y="0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2DAEB3-27E9-4313-B6FE-F256A474CA27}" type="datetimeFigureOut">
              <a:rPr lang="en-US" smtClean="0"/>
              <a:t>2/18/2013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50938" y="698500"/>
            <a:ext cx="4652962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5325" y="4421188"/>
            <a:ext cx="5564188" cy="41894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375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40175" y="8842375"/>
            <a:ext cx="3013075" cy="46513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73C3B29-C70B-41AB-B9C5-AA98FBEE145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07345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Not just for </a:t>
            </a:r>
            <a:r>
              <a:rPr lang="en-US" smtClean="0"/>
              <a:t>manufacturing</a:t>
            </a:r>
            <a:r>
              <a:rPr lang="en-US" baseline="0" smtClean="0"/>
              <a:t> companies.  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C3B29-C70B-41AB-B9C5-AA98FBEE1452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5766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If time grab more examples from Dennis </a:t>
            </a:r>
            <a:r>
              <a:rPr lang="en-US" dirty="0" err="1" smtClean="0"/>
              <a:t>Caplan</a:t>
            </a:r>
            <a:r>
              <a:rPr lang="en-US" dirty="0" smtClean="0"/>
              <a:t> – Chapter Six</a:t>
            </a:r>
            <a:r>
              <a:rPr lang="en-US" baseline="0" dirty="0" smtClean="0"/>
              <a:t> </a:t>
            </a:r>
            <a:r>
              <a:rPr lang="en-US" baseline="0" smtClean="0"/>
              <a:t>and Chapter 20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73C3B29-C70B-41AB-B9C5-AA98FBEE1452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82658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371600"/>
            <a:ext cx="7848600" cy="1927225"/>
          </a:xfrm>
        </p:spPr>
        <p:txBody>
          <a:bodyPr anchor="b">
            <a:noAutofit/>
          </a:bodyPr>
          <a:lstStyle>
            <a:lvl1pPr>
              <a:defRPr sz="540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5800" y="3505200"/>
            <a:ext cx="6400800" cy="1752600"/>
          </a:xfrm>
        </p:spPr>
        <p:txBody>
          <a:bodyPr/>
          <a:lstStyle>
            <a:lvl1pPr marL="0" indent="0" algn="l">
              <a:buNone/>
              <a:defRPr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685800" y="3398520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09600"/>
            <a:ext cx="2057400" cy="5867400"/>
          </a:xfrm>
        </p:spPr>
        <p:txBody>
          <a:bodyPr vert="eaVert" anchor="b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609600"/>
            <a:ext cx="6019800" cy="5867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362200"/>
            <a:ext cx="7772400" cy="2200275"/>
          </a:xfrm>
        </p:spPr>
        <p:txBody>
          <a:bodyPr anchor="b">
            <a:normAutofit/>
          </a:bodyPr>
          <a:lstStyle>
            <a:lvl1pPr algn="l">
              <a:defRPr sz="48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626864"/>
            <a:ext cx="7772400" cy="1500187"/>
          </a:xfrm>
        </p:spPr>
        <p:txBody>
          <a:bodyPr anchor="t">
            <a:normAutofit/>
          </a:bodyPr>
          <a:lstStyle>
            <a:lvl1pPr marL="0" indent="0"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7" name="Straight Connector 6"/>
          <p:cNvCxnSpPr/>
          <p:nvPr/>
        </p:nvCxnSpPr>
        <p:spPr>
          <a:xfrm>
            <a:off x="731520" y="4599432"/>
            <a:ext cx="784860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73352"/>
            <a:ext cx="4038600" cy="4718304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sz="20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54880" y="1676400"/>
            <a:ext cx="3931920" cy="639762"/>
          </a:xfrm>
          <a:noFill/>
          <a:ln>
            <a:noFill/>
          </a:ln>
          <a:effectLst/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none"/>
        </p:style>
        <p:txBody>
          <a:bodyPr anchor="ctr">
            <a:normAutofit/>
          </a:bodyPr>
          <a:lstStyle>
            <a:lvl1pPr marL="0" indent="0" algn="ctr">
              <a:buNone/>
              <a:defRPr lang="en-US" sz="2000" b="0" kern="1200" dirty="0" smtClean="0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54880" y="2438400"/>
            <a:ext cx="393192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11" name="Straight Connector 10"/>
          <p:cNvCxnSpPr/>
          <p:nvPr/>
        </p:nvCxnSpPr>
        <p:spPr>
          <a:xfrm rot="5400000">
            <a:off x="2217817" y="4045823"/>
            <a:ext cx="4709160" cy="794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080"/>
            <a:ext cx="2139696" cy="1261872"/>
          </a:xfrm>
        </p:spPr>
        <p:txBody>
          <a:bodyPr anchor="b">
            <a:no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71800" y="792080"/>
            <a:ext cx="5715000" cy="557784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2130552"/>
            <a:ext cx="2139696" cy="424361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 rot="5400000">
            <a:off x="-13116" y="3580206"/>
            <a:ext cx="5577840" cy="1588"/>
          </a:xfrm>
          <a:prstGeom prst="line">
            <a:avLst/>
          </a:prstGeom>
          <a:ln w="19050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92480"/>
            <a:ext cx="2142680" cy="126492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58610" y="838201"/>
            <a:ext cx="5904390" cy="5500456"/>
          </a:xfrm>
          <a:solidFill>
            <a:schemeClr val="bg2"/>
          </a:solidFill>
          <a:ln w="76200">
            <a:solidFill>
              <a:srgbClr val="FFFFFF"/>
            </a:solidFill>
            <a:miter lim="800000"/>
          </a:ln>
          <a:effectLst>
            <a:outerShdw blurRad="50800" dist="12700" dir="5400000" algn="t" rotWithShape="0">
              <a:prstClr val="black">
                <a:alpha val="59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133600"/>
            <a:ext cx="2139696" cy="424281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0" y="220786"/>
            <a:ext cx="9144000" cy="2286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533400"/>
            <a:ext cx="8229600" cy="990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0" y="0"/>
            <a:ext cx="9144000" cy="36576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18288"/>
            <a:ext cx="28956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FFFFF"/>
                </a:solidFill>
              </a:defRPr>
            </a:lvl1pPr>
          </a:lstStyle>
          <a:p>
            <a:fld id="{7F1ACFFD-5D93-4B68-A3E3-9B3367BD2E6C}" type="datetimeFigureOut">
              <a:rPr lang="en-US" smtClean="0"/>
              <a:t>2/18/2013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29000" y="18288"/>
            <a:ext cx="4114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18288"/>
            <a:ext cx="1066800" cy="32918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 b="1">
                <a:solidFill>
                  <a:srgbClr val="FFFFFF"/>
                </a:solidFill>
              </a:defRPr>
            </a:lvl1pPr>
          </a:lstStyle>
          <a:p>
            <a:fld id="{91FFAB66-6EEE-44BA-ADE0-39058699B0A8}" type="slidenum">
              <a:rPr lang="en-US" smtClean="0"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accent1"/>
        </a:buClr>
        <a:buSzPct val="85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731520" indent="-182880" algn="l" defTabSz="914400" rtl="0" eaLnBrk="1" latinLnBrk="0" hangingPunct="1">
        <a:spcBef>
          <a:spcPct val="20000"/>
        </a:spcBef>
        <a:buClr>
          <a:schemeClr val="accent1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3716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ustomXml" Target="../ink/ink1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en.wikipedia.org/wiki/French_language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en.wikipedia.org/wiki/Budget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9600" y="632385"/>
            <a:ext cx="8001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/>
              <a:t>Welcome to ACCT 203   Class will begin at 8:30 PM</a:t>
            </a:r>
          </a:p>
          <a:p>
            <a:r>
              <a:rPr lang="en-US" dirty="0"/>
              <a:t>Make sure you audio is working.  Select tools, Audio, Audio Set Up Wizard, and follow the prompts.  </a:t>
            </a:r>
          </a:p>
        </p:txBody>
      </p:sp>
      <mc:AlternateContent xmlns:mc="http://schemas.openxmlformats.org/markup-compatibility/2006" xmlns:p14="http://schemas.microsoft.com/office/powerpoint/2010/main">
        <mc:Choice Requires="p14">
          <p:contentPart p14:bwMode="auto" r:id="rId2">
            <p14:nvContentPartPr>
              <p14:cNvPr id="14" name="Ink 13"/>
              <p14:cNvContentPartPr/>
              <p14:nvPr/>
            </p14:nvContentPartPr>
            <p14:xfrm>
              <a:off x="7768800" y="1653567"/>
              <a:ext cx="0" cy="96120"/>
            </p14:xfrm>
          </p:contentPart>
        </mc:Choice>
        <mc:Fallback xmlns="">
          <p:pic>
            <p:nvPicPr>
              <p:cNvPr id="14" name="Ink 13"/>
              <p:cNvPicPr/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0" y="0"/>
                <a:ext cx="0" cy="96120"/>
              </a:xfrm>
              <a:prstGeom prst="rect">
                <a:avLst/>
              </a:prstGeom>
            </p:spPr>
          </p:pic>
        </mc:Fallback>
      </mc:AlternateContent>
    </p:spTree>
    <p:extLst>
      <p:ext uri="{BB962C8B-B14F-4D97-AF65-F5344CB8AC3E}">
        <p14:creationId xmlns:p14="http://schemas.microsoft.com/office/powerpoint/2010/main" val="36563632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Budget – per Wikipedia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en-US" dirty="0"/>
          </a:p>
          <a:p>
            <a:r>
              <a:rPr lang="en-US" dirty="0"/>
              <a:t>A </a:t>
            </a:r>
            <a:r>
              <a:rPr lang="en-US" b="1" dirty="0"/>
              <a:t>budget</a:t>
            </a:r>
            <a:r>
              <a:rPr lang="en-US" dirty="0"/>
              <a:t> (from old </a:t>
            </a:r>
            <a:r>
              <a:rPr lang="en-US" dirty="0">
                <a:hlinkClick r:id="rId3" tooltip="French language"/>
              </a:rPr>
              <a:t>French</a:t>
            </a:r>
            <a:r>
              <a:rPr lang="en-US" dirty="0"/>
              <a:t> </a:t>
            </a:r>
            <a:r>
              <a:rPr lang="en-US" i="1" dirty="0" err="1"/>
              <a:t>bougette</a:t>
            </a:r>
            <a:r>
              <a:rPr lang="en-US" dirty="0"/>
              <a:t>, purse) is a financial plan and a list of all planned expenses and revenues. It is </a:t>
            </a:r>
            <a:r>
              <a:rPr lang="en-US" dirty="0" smtClean="0"/>
              <a:t>a </a:t>
            </a:r>
            <a:r>
              <a:rPr lang="en-US" dirty="0"/>
              <a:t>plan for saving, borrowing and spending.</a:t>
            </a:r>
            <a:r>
              <a:rPr lang="en-US" baseline="30000" dirty="0">
                <a:hlinkClick r:id="rId4"/>
              </a:rPr>
              <a:t>[1]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8589484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Master Budget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295400"/>
            <a:ext cx="4038600" cy="5096256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Sales Budget</a:t>
            </a:r>
          </a:p>
          <a:p>
            <a:endParaRPr lang="en-US" dirty="0"/>
          </a:p>
          <a:p>
            <a:r>
              <a:rPr lang="en-US" dirty="0" smtClean="0"/>
              <a:t>Production Budget</a:t>
            </a:r>
          </a:p>
          <a:p>
            <a:endParaRPr lang="en-US" dirty="0"/>
          </a:p>
          <a:p>
            <a:r>
              <a:rPr lang="en-US" dirty="0" smtClean="0"/>
              <a:t>The Direct Material Budget</a:t>
            </a:r>
          </a:p>
          <a:p>
            <a:endParaRPr lang="en-US" dirty="0"/>
          </a:p>
          <a:p>
            <a:r>
              <a:rPr lang="en-US" dirty="0" smtClean="0"/>
              <a:t>The Direct Labor Budget</a:t>
            </a:r>
          </a:p>
          <a:p>
            <a:endParaRPr lang="en-US" dirty="0"/>
          </a:p>
          <a:p>
            <a:r>
              <a:rPr lang="en-US" dirty="0"/>
              <a:t>The Manufacturing Overhead Budget</a:t>
            </a:r>
          </a:p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219200"/>
            <a:ext cx="4038600" cy="5172456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US" dirty="0" smtClean="0"/>
              <a:t>The Ending Finished Goods Budget</a:t>
            </a:r>
          </a:p>
          <a:p>
            <a:endParaRPr lang="en-US" dirty="0"/>
          </a:p>
          <a:p>
            <a:r>
              <a:rPr lang="en-US" dirty="0" smtClean="0"/>
              <a:t>Selling and Admin Budget</a:t>
            </a:r>
          </a:p>
          <a:p>
            <a:endParaRPr lang="en-US" dirty="0" smtClean="0"/>
          </a:p>
          <a:p>
            <a:r>
              <a:rPr lang="en-US" dirty="0" smtClean="0"/>
              <a:t>Cash Budget</a:t>
            </a:r>
          </a:p>
          <a:p>
            <a:endParaRPr lang="en-US" dirty="0" smtClean="0"/>
          </a:p>
          <a:p>
            <a:r>
              <a:rPr lang="en-US" dirty="0" smtClean="0"/>
              <a:t>Budgeted Financial Statement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144504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Decision Making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US" dirty="0" smtClean="0"/>
              <a:t>Special Orders</a:t>
            </a:r>
          </a:p>
          <a:p>
            <a:endParaRPr lang="en-US" dirty="0"/>
          </a:p>
          <a:p>
            <a:r>
              <a:rPr lang="en-US" dirty="0" smtClean="0"/>
              <a:t>Make or Buy</a:t>
            </a:r>
          </a:p>
          <a:p>
            <a:endParaRPr lang="en-US" dirty="0"/>
          </a:p>
          <a:p>
            <a:r>
              <a:rPr lang="en-US" dirty="0" smtClean="0"/>
              <a:t>Product or service line</a:t>
            </a:r>
          </a:p>
          <a:p>
            <a:endParaRPr lang="en-US" dirty="0"/>
          </a:p>
          <a:p>
            <a:r>
              <a:rPr lang="en-US" dirty="0" smtClean="0"/>
              <a:t>Sell or process further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 dirty="0" smtClean="0"/>
              <a:t>Resource Utilization</a:t>
            </a:r>
          </a:p>
          <a:p>
            <a:endParaRPr lang="en-US" dirty="0"/>
          </a:p>
          <a:p>
            <a:r>
              <a:rPr lang="en-US" dirty="0" smtClean="0"/>
              <a:t>Theory of Constraints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02358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Example: Flexible </a:t>
            </a:r>
            <a:r>
              <a:rPr lang="en-US" dirty="0" err="1" smtClean="0"/>
              <a:t>vs</a:t>
            </a:r>
            <a:r>
              <a:rPr lang="en-US" dirty="0" smtClean="0"/>
              <a:t> Static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1"/>
          </p:nvPr>
        </p:nvSpPr>
        <p:spPr>
          <a:xfrm>
            <a:off x="457200" y="1447800"/>
            <a:ext cx="4038600" cy="5105400"/>
          </a:xfrm>
        </p:spPr>
        <p:txBody>
          <a:bodyPr>
            <a:normAutofit/>
          </a:bodyPr>
          <a:lstStyle/>
          <a:p>
            <a:pPr marL="0" indent="0">
              <a:buNone/>
            </a:pPr>
            <a:endParaRPr lang="en-US" dirty="0"/>
          </a:p>
          <a:p>
            <a:r>
              <a:rPr lang="en-US" sz="1900" b="1" dirty="0"/>
              <a:t>6-4: </a:t>
            </a:r>
            <a:r>
              <a:rPr lang="en-US" sz="1900" dirty="0"/>
              <a:t>The Amber Company planned to make 1,000 units of product in June. The static budget showed a per-unit cost of $10, which consisted of $3 for variable costs and $7 for allocated fixed overhead. The company actually made 1,100 units. The actual per-unit cost was $10, which consisted of $3 for variable costs and $7 for allocated fixed overhead. Calculate the total flexible budget variance for June. </a:t>
            </a:r>
            <a:r>
              <a:rPr lang="fr-FR" sz="1900" dirty="0"/>
              <a:t>Is </a:t>
            </a:r>
            <a:r>
              <a:rPr lang="fr-FR" sz="1900" dirty="0" err="1"/>
              <a:t>it</a:t>
            </a:r>
            <a:r>
              <a:rPr lang="fr-FR" sz="1900" dirty="0"/>
              <a:t> favorable or </a:t>
            </a:r>
            <a:r>
              <a:rPr lang="fr-FR" sz="1900" dirty="0" err="1"/>
              <a:t>unfavorable</a:t>
            </a:r>
            <a:r>
              <a:rPr lang="fr-FR" sz="2600" dirty="0"/>
              <a:t>?</a:t>
            </a:r>
            <a:endParaRPr lang="en-US" sz="2600" dirty="0"/>
          </a:p>
          <a:p>
            <a:endParaRPr lang="en-US" dirty="0" smtClean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767013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31845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1026" name="Picture 2" descr="C:\Users\Owner\AppData\Local\Microsoft\Windows\Temporary Internet Files\Content.IE5\IR9JQ1K0\MC9001108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17243" y="595731"/>
            <a:ext cx="5709514" cy="56665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34034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larity">
  <a:themeElements>
    <a:clrScheme name="Clarity">
      <a:dk1>
        <a:srgbClr val="292934"/>
      </a:dk1>
      <a:lt1>
        <a:srgbClr val="FFFFFF"/>
      </a:lt1>
      <a:dk2>
        <a:srgbClr val="D2533C"/>
      </a:dk2>
      <a:lt2>
        <a:srgbClr val="F3F2DC"/>
      </a:lt2>
      <a:accent1>
        <a:srgbClr val="93A299"/>
      </a:accent1>
      <a:accent2>
        <a:srgbClr val="AD8F67"/>
      </a:accent2>
      <a:accent3>
        <a:srgbClr val="726056"/>
      </a:accent3>
      <a:accent4>
        <a:srgbClr val="4C5A6A"/>
      </a:accent4>
      <a:accent5>
        <a:srgbClr val="808DA0"/>
      </a:accent5>
      <a:accent6>
        <a:srgbClr val="79463D"/>
      </a:accent6>
      <a:hlink>
        <a:srgbClr val="0000FF"/>
      </a:hlink>
      <a:folHlink>
        <a:srgbClr val="800080"/>
      </a:folHlink>
    </a:clrScheme>
    <a:fontScheme name="Office Classic 2">
      <a:maj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larity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hade val="86000"/>
                <a:satMod val="140000"/>
              </a:schemeClr>
            </a:gs>
            <a:gs pos="45000">
              <a:schemeClr val="phClr">
                <a:tint val="48000"/>
                <a:satMod val="150000"/>
              </a:schemeClr>
            </a:gs>
            <a:gs pos="100000">
              <a:schemeClr val="phClr">
                <a:tint val="28000"/>
                <a:satMod val="16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70000"/>
                <a:satMod val="150000"/>
              </a:schemeClr>
            </a:gs>
            <a:gs pos="34000">
              <a:schemeClr val="phClr">
                <a:shade val="70000"/>
                <a:satMod val="140000"/>
              </a:schemeClr>
            </a:gs>
            <a:gs pos="70000">
              <a:schemeClr val="phClr">
                <a:tint val="100000"/>
                <a:shade val="90000"/>
                <a:satMod val="140000"/>
              </a:schemeClr>
            </a:gs>
            <a:gs pos="100000">
              <a:schemeClr val="phClr">
                <a:tint val="100000"/>
                <a:shade val="100000"/>
                <a:satMod val="1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6425" cap="flat" cmpd="sng" algn="ctr">
          <a:solidFill>
            <a:schemeClr val="phClr"/>
          </a:solidFill>
          <a:prstDash val="solid"/>
        </a:ln>
        <a:ln w="444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5100000"/>
            </a:lightRig>
          </a:scene3d>
          <a:sp3d contourW="6350">
            <a:bevelT w="29210" h="12700"/>
            <a:contourClr>
              <a:schemeClr val="phClr">
                <a:shade val="3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atMod val="180000"/>
              </a:schemeClr>
            </a:gs>
            <a:gs pos="40000">
              <a:schemeClr val="phClr">
                <a:tint val="95000"/>
                <a:shade val="85000"/>
                <a:satMod val="150000"/>
              </a:schemeClr>
            </a:gs>
            <a:gs pos="100000">
              <a:schemeClr val="phClr">
                <a:shade val="45000"/>
                <a:satMod val="200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55000"/>
              </a:schemeClr>
              <a:schemeClr val="phClr">
                <a:tint val="97000"/>
                <a:satMod val="95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Clarity</Template>
  <TotalTime>313</TotalTime>
  <Words>241</Words>
  <Application>Microsoft Office PowerPoint</Application>
  <PresentationFormat>On-screen Show (4:3)</PresentationFormat>
  <Paragraphs>40</Paragraphs>
  <Slides>7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Clarity</vt:lpstr>
      <vt:lpstr>PowerPoint Presentation</vt:lpstr>
      <vt:lpstr>Budget – per Wikipedia</vt:lpstr>
      <vt:lpstr>The Master Budget </vt:lpstr>
      <vt:lpstr>Decision Making</vt:lpstr>
      <vt:lpstr>Example: Flexible vs Static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Owner</dc:creator>
  <cp:lastModifiedBy>Windows User</cp:lastModifiedBy>
  <cp:revision>21</cp:revision>
  <cp:lastPrinted>2011-07-07T02:56:10Z</cp:lastPrinted>
  <dcterms:created xsi:type="dcterms:W3CDTF">2011-01-12T02:54:36Z</dcterms:created>
  <dcterms:modified xsi:type="dcterms:W3CDTF">2013-02-18T19:48:17Z</dcterms:modified>
</cp:coreProperties>
</file>