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handoutMasterIdLst>
    <p:handoutMasterId r:id="rId13"/>
  </p:handoutMasterIdLst>
  <p:sldIdLst>
    <p:sldId id="257" r:id="rId2"/>
    <p:sldId id="258" r:id="rId3"/>
    <p:sldId id="259" r:id="rId4"/>
    <p:sldId id="260" r:id="rId5"/>
    <p:sldId id="261" r:id="rId6"/>
    <p:sldId id="262" r:id="rId7"/>
    <p:sldId id="267" r:id="rId8"/>
    <p:sldId id="268" r:id="rId9"/>
    <p:sldId id="271" r:id="rId10"/>
    <p:sldId id="270" r:id="rId11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0C0B926-50D1-446F-BE15-C104286BAB9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886DB0CB-64FF-48B7-9F10-EBC54E572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2:59:59.6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6540,'0'0'5643,"0"0"-321,0 43-3975,0-6 63,0 38-319,0 6-1,0-7-449,0 7 64,0-7-448,0 1 63,0 6-191,0-44 127,0-37-641,0 37 129,0-37-1668,0 0 0,0 0-4424,0-37-385,0 37 1539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0.869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10965,'0'37'6925,"0"-37"-513,0 37-5963,0 0-64,0 44-449,0-44 0,0 1-1091,0-1 65,0-37-5322,0 0-577,0 0 640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7.8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78-1 12247,'0'0'8208,"0"0"-385,0 0-6477,0 0 65,0 0-834,0 0 0,-39 0-320,39 0 64,0 0-321,-39 0 0,39 0 0,0 0 0,0 0 0,0 0 0,39 0-1860,-39 0 0,0 0-6476,0 0-577,0 0 1475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E44540B-07B1-4BA1-8159-829048183B18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BEEC516-F0AE-4255-A9DA-88424E9016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4827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Draw off each</a:t>
            </a:r>
            <a:r>
              <a:rPr lang="en-US" baseline="0" dirty="0" smtClean="0"/>
              <a:t> word showing the difference between the two.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EC516-F0AE-4255-A9DA-88424E9016B1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079220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Visual</a:t>
            </a:r>
            <a:r>
              <a:rPr lang="en-US" baseline="0" dirty="0" smtClean="0"/>
              <a:t>  :  A B C different products and show DM, DL, </a:t>
            </a:r>
            <a:r>
              <a:rPr lang="en-US" baseline="0" dirty="0" err="1" smtClean="0"/>
              <a:t>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EC516-F0AE-4255-A9DA-88424E9016B1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202247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Indirect, wide range of cost, mixed</a:t>
            </a:r>
            <a:r>
              <a:rPr lang="en-US" baseline="0" dirty="0" smtClean="0"/>
              <a:t> cost, </a:t>
            </a:r>
            <a:r>
              <a:rPr lang="en-US" baseline="0" dirty="0" err="1" smtClean="0"/>
              <a:t>etc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EC516-F0AE-4255-A9DA-88424E9016B1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226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Total Man OH</a:t>
            </a:r>
            <a:r>
              <a:rPr lang="en-US" baseline="0" dirty="0" smtClean="0"/>
              <a:t> / Cost Driver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EC516-F0AE-4255-A9DA-88424E9016B1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3880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Need it know, changes, sell product</a:t>
            </a:r>
            <a:r>
              <a:rPr lang="en-US" baseline="0" dirty="0" smtClean="0"/>
              <a:t> before it’s final.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EC516-F0AE-4255-A9DA-88424E9016B1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73328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Show how</a:t>
            </a:r>
            <a:r>
              <a:rPr lang="en-US" baseline="0" dirty="0" smtClean="0"/>
              <a:t> this looks in the T-accounts, </a:t>
            </a:r>
            <a:r>
              <a:rPr lang="en-US" baseline="0" smtClean="0"/>
              <a:t>and explain the how and why.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BEEC516-F0AE-4255-A9DA-88424E9016B1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57267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.xml"/><Relationship Id="rId12" Type="http://schemas.openxmlformats.org/officeDocument/2006/relationships/image" Target="../media/image6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11" Type="http://schemas.openxmlformats.org/officeDocument/2006/relationships/customXml" Target="../ink/ink2.xml"/><Relationship Id="rId10" Type="http://schemas.openxmlformats.org/officeDocument/2006/relationships/image" Target="../media/image5.emf"/><Relationship Id="rId1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wm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914400" y="6858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to ACCT 203   Class will begin at 8:30 PM.</a:t>
            </a:r>
          </a:p>
          <a:p>
            <a:r>
              <a:rPr lang="en-US" dirty="0" smtClean="0"/>
              <a:t>Make sure you audio is working.  Select tools, Audio, Audio Set Up Wizard, and follow the prompts.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73" name="Ink 1072"/>
              <p14:cNvContentPartPr/>
              <p14:nvPr/>
            </p14:nvContentPartPr>
            <p14:xfrm>
              <a:off x="4896404" y="2762007"/>
              <a:ext cx="0" cy="256320"/>
            </p14:xfrm>
          </p:contentPart>
        </mc:Choice>
        <mc:Fallback xmlns="">
          <p:pic>
            <p:nvPicPr>
              <p:cNvPr id="1073" name="Ink 107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0" y="0"/>
                <a:ext cx="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95" name="Ink 1094"/>
              <p14:cNvContentPartPr/>
              <p14:nvPr/>
            </p14:nvContentPartPr>
            <p14:xfrm>
              <a:off x="6395804" y="3512967"/>
              <a:ext cx="0" cy="109800"/>
            </p14:xfrm>
          </p:contentPart>
        </mc:Choice>
        <mc:Fallback xmlns="">
          <p:pic>
            <p:nvPicPr>
              <p:cNvPr id="1095" name="Ink 109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0"/>
                <a:ext cx="0" cy="1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106" name="Ink 1105"/>
              <p14:cNvContentPartPr/>
              <p14:nvPr/>
            </p14:nvContentPartPr>
            <p14:xfrm>
              <a:off x="5452604" y="4192647"/>
              <a:ext cx="28440" cy="0"/>
            </p14:xfrm>
          </p:contentPart>
        </mc:Choice>
        <mc:Fallback xmlns="">
          <p:pic>
            <p:nvPicPr>
              <p:cNvPr id="1106" name="Ink 110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0" y="0"/>
                <a:ext cx="2844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0876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Owner\AppData\Local\Microsoft\Windows\Temporary Internet Files\Content.IE5\IR9JQ1K0\MC9001108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43" y="595731"/>
            <a:ext cx="5709514" cy="566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0598" y="533400"/>
            <a:ext cx="7990029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Process Costing </a:t>
            </a:r>
            <a:r>
              <a:rPr lang="en-US" dirty="0" err="1" smtClean="0"/>
              <a:t>vs</a:t>
            </a:r>
            <a:r>
              <a:rPr lang="en-US" dirty="0" smtClean="0"/>
              <a:t> Job-Order Costing</a:t>
            </a:r>
            <a:endParaRPr lang="en-US" dirty="0"/>
          </a:p>
        </p:txBody>
      </p:sp>
      <p:pic>
        <p:nvPicPr>
          <p:cNvPr id="1026" name="Picture 2" descr="C:\Users\Owner\AppData\Local\Microsoft\Windows\Temporary Internet Files\Content.IE5\IR9JQ1K0\MC90028129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471554"/>
            <a:ext cx="761999" cy="1342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Owner\AppData\Local\Microsoft\Windows\Temporary Internet Files\Content.IE5\IR9JQ1K0\MC900056797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2800" y="381000"/>
            <a:ext cx="1817827" cy="523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5535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What goes into a Job-Order Cost?</a:t>
            </a:r>
            <a:br>
              <a:rPr lang="en-US" dirty="0" smtClean="0"/>
            </a:br>
            <a:endParaRPr lang="en-US" dirty="0"/>
          </a:p>
        </p:txBody>
      </p:sp>
      <p:pic>
        <p:nvPicPr>
          <p:cNvPr id="2050" name="Picture 2" descr="C:\Users\Owner\AppData\Local\Microsoft\Windows\Temporary Internet Files\Content.IE5\RV3VME32\MC90005968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01000" y="533400"/>
            <a:ext cx="1006754" cy="1000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150938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533400"/>
            <a:ext cx="7102443" cy="2057400"/>
          </a:xfrm>
        </p:spPr>
        <p:txBody>
          <a:bodyPr>
            <a:normAutofit fontScale="90000"/>
          </a:bodyPr>
          <a:lstStyle/>
          <a:p>
            <a:r>
              <a:rPr lang="en-US" dirty="0"/>
              <a:t>Why is applying manufacturing overhead </a:t>
            </a:r>
            <a:r>
              <a:rPr lang="en-US" dirty="0" smtClean="0"/>
              <a:t>difficult?</a:t>
            </a: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/>
            </a:r>
            <a:br>
              <a:rPr lang="en-US" dirty="0" smtClean="0"/>
            </a:br>
            <a:endParaRPr lang="en-US" dirty="0"/>
          </a:p>
        </p:txBody>
      </p:sp>
      <p:pic>
        <p:nvPicPr>
          <p:cNvPr id="3077" name="Picture 5" descr="C:\Users\Owner\AppData\Local\Microsoft\Windows\Temporary Internet Files\Content.IE5\IR9JQ1K0\MC900198081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3200" y="457200"/>
            <a:ext cx="2422557" cy="204219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3833112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62200" y="533400"/>
            <a:ext cx="6324600" cy="990600"/>
          </a:xfrm>
        </p:spPr>
        <p:txBody>
          <a:bodyPr>
            <a:normAutofit/>
          </a:bodyPr>
          <a:lstStyle/>
          <a:p>
            <a:r>
              <a:rPr lang="en-US" dirty="0" smtClean="0"/>
              <a:t>Formula</a:t>
            </a:r>
            <a:endParaRPr lang="en-US" dirty="0"/>
          </a:p>
        </p:txBody>
      </p:sp>
      <p:pic>
        <p:nvPicPr>
          <p:cNvPr id="4098" name="Picture 2" descr="C:\Users\Owner\AppData\Local\Microsoft\Windows\Temporary Internet Files\Content.IE5\RV3VME32\MP90044676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533401"/>
            <a:ext cx="1905000" cy="12709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06540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Why can’t we just use actual overhead cost?</a:t>
            </a:r>
            <a:endParaRPr lang="en-US" dirty="0"/>
          </a:p>
        </p:txBody>
      </p:sp>
      <p:pic>
        <p:nvPicPr>
          <p:cNvPr id="5122" name="Picture 2" descr="C:\Users\Owner\AppData\Local\Microsoft\Windows\Temporary Internet Files\Content.IE5\IR9JQ1K0\MC900280328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62717" y="5638800"/>
            <a:ext cx="1681283" cy="1371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4747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6858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Example </a:t>
            </a:r>
            <a:endParaRPr lang="en-US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42627056"/>
              </p:ext>
            </p:extLst>
          </p:nvPr>
        </p:nvGraphicFramePr>
        <p:xfrm>
          <a:off x="259533" y="2590800"/>
          <a:ext cx="4572000" cy="1432560"/>
        </p:xfrm>
        <a:graphic>
          <a:graphicData uri="http://schemas.openxmlformats.org/drawingml/2006/table">
            <a:tbl>
              <a:tblPr firstRow="1" firstCol="1" lastRow="1" lastCol="1" bandRow="1" bandCol="1"/>
              <a:tblGrid>
                <a:gridCol w="1805940"/>
                <a:gridCol w="1394460"/>
                <a:gridCol w="1371600"/>
              </a:tblGrid>
              <a:tr h="35814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 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</a:rPr>
                        <a:t>Job </a:t>
                      </a:r>
                      <a:r>
                        <a:rPr lang="en-US" sz="1200" b="1" dirty="0">
                          <a:effectLst/>
                          <a:latin typeface="Times New Roman"/>
                          <a:ea typeface="Times New Roman"/>
                        </a:rPr>
                        <a:t>#A567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B029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29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B029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b="1" dirty="0" smtClean="0">
                          <a:effectLst/>
                          <a:latin typeface="Times New Roman"/>
                          <a:ea typeface="Times New Roman"/>
                        </a:rPr>
                        <a:t>Job#B234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B029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E0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E0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74420">
                <a:tc>
                  <a:txBody>
                    <a:bodyPr/>
                    <a:lstStyle/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Units produced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Direct materials costs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just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Direct labor hours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0C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800C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800C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$40,000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5,000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800CD9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7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B029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7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500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$60,000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  <a:p>
                      <a:pPr marL="0" marR="0" algn="r"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/>
                          <a:ea typeface="Times New Roman"/>
                        </a:rPr>
                        <a:t>5,000</a:t>
                      </a:r>
                      <a:endParaRPr lang="en-US" sz="1000" dirty="0">
                        <a:effectLst/>
                        <a:latin typeface="Times New Roman"/>
                        <a:ea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607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607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E02D9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60708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4" name="Rectangle 1"/>
          <p:cNvSpPr>
            <a:spLocks noChangeArrowheads="1"/>
          </p:cNvSpPr>
          <p:nvPr/>
        </p:nvSpPr>
        <p:spPr bwMode="auto">
          <a:xfrm>
            <a:off x="228600" y="1219200"/>
            <a:ext cx="8458200" cy="1292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58400" algn="ctr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8-5: The Bernalillo factory of </a:t>
            </a:r>
            <a:r>
              <a:rPr kumimoji="0" lang="en-US" sz="12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Winrock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and Associates has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two jobs two make</a:t>
            </a:r>
            <a:r>
              <a:rPr kumimoji="0" lang="en-US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portable pneumatic compressor: Job #A567 and Job #B234. Information about the year 1967 follows: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58400" algn="ctr"/>
              </a:tabLst>
            </a:pP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58400" algn="ctr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Factory overhead for the year was $180,000. The average wage rate for workers on the Model #A567 production line is $10 per hour. The average wage rate for workers on the Model #B234 production line is $20 per hour.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58400" algn="ctr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Required:</a:t>
            </a:r>
            <a:endParaRPr kumimoji="0" lang="en-US" sz="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058400" algn="ctr"/>
              </a:tabLst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A) Assume the company allocates overhead based on direct labor hours. What is the overhead rate?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6368534"/>
            <a:ext cx="407675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 smtClean="0"/>
              <a:t>Modified example from:  http</a:t>
            </a:r>
            <a:r>
              <a:rPr lang="en-US" sz="900" dirty="0"/>
              <a:t>://</a:t>
            </a:r>
            <a:r>
              <a:rPr lang="en-US" sz="900" dirty="0" smtClean="0"/>
              <a:t>denniscaplan.fatcow.com/Chapter08EOC.htm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26141399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67000" y="533400"/>
            <a:ext cx="2971800" cy="990600"/>
          </a:xfrm>
        </p:spPr>
        <p:txBody>
          <a:bodyPr/>
          <a:lstStyle/>
          <a:p>
            <a:r>
              <a:rPr lang="en-US" dirty="0" smtClean="0"/>
              <a:t>L05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Basic journal entries</a:t>
            </a:r>
          </a:p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New accounts = inventory </a:t>
            </a:r>
            <a:r>
              <a:rPr lang="en-US" smtClean="0"/>
              <a:t>is inventory</a:t>
            </a:r>
          </a:p>
          <a:p>
            <a:endParaRPr lang="en-US" smtClean="0"/>
          </a:p>
          <a:p>
            <a:r>
              <a:rPr lang="en-US" dirty="0" smtClean="0"/>
              <a:t>Manufacturing Overhead is a clearing account.  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Review of last week</a:t>
            </a:r>
          </a:p>
          <a:p>
            <a:endParaRPr lang="en-US" dirty="0" smtClean="0"/>
          </a:p>
          <a:p>
            <a:r>
              <a:rPr lang="en-US" dirty="0" smtClean="0"/>
              <a:t>Record actual cost and overhead at the same time.</a:t>
            </a:r>
          </a:p>
          <a:p>
            <a:endParaRPr lang="en-US" dirty="0"/>
          </a:p>
          <a:p>
            <a:r>
              <a:rPr lang="en-US" dirty="0" smtClean="0"/>
              <a:t>T-Accounts helps you see it all pulled together.</a:t>
            </a:r>
          </a:p>
        </p:txBody>
      </p:sp>
      <p:pic>
        <p:nvPicPr>
          <p:cNvPr id="7172" name="Picture 4" descr="C:\Users\Owner\AppData\Local\Microsoft\Windows\Temporary Internet Files\Content.IE5\IR9JQ1K0\MC90035357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381001"/>
            <a:ext cx="1143000" cy="1143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3" name="Picture 5" descr="C:\Users\Owner\AppData\Local\Microsoft\Windows\Temporary Internet Files\Content.IE5\IR9JQ1K0\MC90035357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2400" y="671842"/>
            <a:ext cx="885731" cy="8864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281729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Underapplied</a:t>
            </a:r>
            <a:r>
              <a:rPr lang="en-US" dirty="0" smtClean="0"/>
              <a:t> / </a:t>
            </a:r>
            <a:r>
              <a:rPr lang="en-US" dirty="0" err="1" smtClean="0"/>
              <a:t>Overapplied</a:t>
            </a:r>
            <a:endParaRPr lang="en-US" dirty="0"/>
          </a:p>
        </p:txBody>
      </p:sp>
      <p:pic>
        <p:nvPicPr>
          <p:cNvPr id="8194" name="Picture 2" descr="C:\Users\Owner\AppData\Local\Microsoft\Windows\Temporary Internet Files\Content.IE5\IR9JQ1K0\MP900341901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6600" y="381000"/>
            <a:ext cx="1600200" cy="1141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990600" y="1752600"/>
            <a:ext cx="57246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Actual Overhead was 130,000; applied was 120,000.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826965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284</TotalTime>
  <Words>318</Words>
  <Application>Microsoft Office PowerPoint</Application>
  <PresentationFormat>On-screen Show (4:3)</PresentationFormat>
  <Paragraphs>51</Paragraphs>
  <Slides>10</Slides>
  <Notes>6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Clarity</vt:lpstr>
      <vt:lpstr>PowerPoint Presentation</vt:lpstr>
      <vt:lpstr>Process Costing vs Job-Order Costing</vt:lpstr>
      <vt:lpstr>What goes into a Job-Order Cost? </vt:lpstr>
      <vt:lpstr>Why is applying manufacturing overhead difficult?  </vt:lpstr>
      <vt:lpstr>Formula</vt:lpstr>
      <vt:lpstr>Why can’t we just use actual overhead cost?</vt:lpstr>
      <vt:lpstr>Example </vt:lpstr>
      <vt:lpstr>L05</vt:lpstr>
      <vt:lpstr>Underapplied / Overapplied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Windows User</cp:lastModifiedBy>
  <cp:revision>14</cp:revision>
  <cp:lastPrinted>2011-07-07T02:56:10Z</cp:lastPrinted>
  <dcterms:created xsi:type="dcterms:W3CDTF">2011-01-12T02:54:36Z</dcterms:created>
  <dcterms:modified xsi:type="dcterms:W3CDTF">2013-02-18T18:09:42Z</dcterms:modified>
</cp:coreProperties>
</file>