
<file path=[Content_Types].xml><?xml version="1.0" encoding="utf-8"?>
<Types xmlns="http://schemas.openxmlformats.org/package/2006/content-types">
  <Default Extension="png" ContentType="image/png"/>
  <Default Extension="jpeg" ContentType="image/jpeg"/>
  <Default Extension="xls" ContentType="application/vnd.ms-excel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ink/ink6.xml" ContentType="application/inkml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57" r:id="rId2"/>
    <p:sldId id="258" r:id="rId3"/>
    <p:sldId id="278" r:id="rId4"/>
    <p:sldId id="277" r:id="rId5"/>
    <p:sldId id="272" r:id="rId6"/>
    <p:sldId id="275" r:id="rId7"/>
    <p:sldId id="273" r:id="rId8"/>
    <p:sldId id="274" r:id="rId9"/>
    <p:sldId id="276" r:id="rId10"/>
    <p:sldId id="270" r:id="rId11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E0C0B926-50D1-446F-BE15-C104286BAB96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886DB0CB-64FF-48B7-9F10-EBC54E572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5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6281" units="in"/>
          <inkml:channel name="Y" type="integer" max="4761" units="in"/>
          <inkml:channel name="F" type="integer" max="32767" units="dev"/>
        </inkml:traceFormat>
        <inkml:channelProperties>
          <inkml:channelProperty channel="X" name="resolution" value="508.00708" units="1/in"/>
          <inkml:channelProperty channel="Y" name="resolution" value="508.00253" units="1/in"/>
          <inkml:channelProperty channel="F" name="resolution" value="0" units="1/dev"/>
        </inkml:channelProperties>
      </inkml:inkSource>
      <inkml:timestamp xml:id="ts0" timeString="2011-01-12T02:59:59.613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 contextRef="#ctx0" brushRef="#br0">-1 0 6540,'0'0'5643,"0"0"-321,0 43-3975,0-6 63,0 38-319,0 6-1,0-7-449,0 7 64,0-7-448,0 1 63,0 6-191,0-44 127,0-37-641,0 37 129,0-37-1668,0 0 0,0 0-4424,0-37-385,0 37 1539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6281" units="in"/>
          <inkml:channel name="Y" type="integer" max="4761" units="in"/>
          <inkml:channel name="F" type="integer" max="32767" units="dev"/>
        </inkml:traceFormat>
        <inkml:channelProperties>
          <inkml:channelProperty channel="X" name="resolution" value="508.00708" units="1/in"/>
          <inkml:channelProperty channel="Y" name="resolution" value="508.00253" units="1/in"/>
          <inkml:channelProperty channel="F" name="resolution" value="0" units="1/dev"/>
        </inkml:channelProperties>
      </inkml:inkSource>
      <inkml:timestamp xml:id="ts0" timeString="2011-01-12T03:00:10.869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 contextRef="#ctx0" brushRef="#br0">-1 0 10965,'0'37'6925,"0"-37"-513,0 37-5963,0 0-64,0 44-449,0-44 0,0 1-1091,0-1 65,0-37-5322,0 0-577,0 0 640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6281" units="in"/>
          <inkml:channel name="Y" type="integer" max="4761" units="in"/>
          <inkml:channel name="F" type="integer" max="32767" units="dev"/>
        </inkml:traceFormat>
        <inkml:channelProperties>
          <inkml:channelProperty channel="X" name="resolution" value="508.00708" units="1/in"/>
          <inkml:channelProperty channel="Y" name="resolution" value="508.00253" units="1/in"/>
          <inkml:channelProperty channel="F" name="resolution" value="0" units="1/dev"/>
        </inkml:channelProperties>
      </inkml:inkSource>
      <inkml:timestamp xml:id="ts0" timeString="2011-01-12T03:00:17.813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 contextRef="#ctx0" brushRef="#br0">78-1 12247,'0'0'8208,"0"0"-385,0 0-6477,0 0 65,0 0-834,0 0 0,-39 0-320,39 0 64,0 0-321,-39 0 0,39 0 0,0 0 0,0 0 0,0 0 0,39 0-1860,-39 0 0,0 0-6476,0 0-577,0 0 1475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6281" units="in"/>
          <inkml:channel name="Y" type="integer" max="4761" units="in"/>
          <inkml:channel name="F" type="integer" max="32767" units="dev"/>
        </inkml:traceFormat>
        <inkml:channelProperties>
          <inkml:channelProperty channel="X" name="resolution" value="508.00708" units="1/in"/>
          <inkml:channelProperty channel="Y" name="resolution" value="508.00253" units="1/in"/>
          <inkml:channelProperty channel="F" name="resolution" value="0" units="1/dev"/>
        </inkml:channelProperties>
      </inkml:inkSource>
      <inkml:timestamp xml:id="ts0" timeString="2011-01-12T02:59:59.613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 contextRef="#ctx0" brushRef="#br0">-1 0 6540,'0'0'5643,"0"0"-321,0 43-3975,0-6 63,0 38-319,0 6-1,0-7-449,0 7 64,0-7-448,0 1 63,0 6-191,0-44 127,0-37-641,0 37 129,0-37-1668,0 0 0,0 0-4424,0-37-385,0 37 1539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6281" units="in"/>
          <inkml:channel name="Y" type="integer" max="4761" units="in"/>
          <inkml:channel name="F" type="integer" max="32767" units="dev"/>
        </inkml:traceFormat>
        <inkml:channelProperties>
          <inkml:channelProperty channel="X" name="resolution" value="508.00708" units="1/in"/>
          <inkml:channelProperty channel="Y" name="resolution" value="508.00253" units="1/in"/>
          <inkml:channelProperty channel="F" name="resolution" value="0" units="1/dev"/>
        </inkml:channelProperties>
      </inkml:inkSource>
      <inkml:timestamp xml:id="ts0" timeString="2011-01-12T03:00:10.869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 contextRef="#ctx0" brushRef="#br0">-1 0 10965,'0'37'6925,"0"-37"-513,0 37-5963,0 0-64,0 44-449,0-44 0,0 1-1091,0-1 65,0-37-5322,0 0-577,0 0 640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6281" units="in"/>
          <inkml:channel name="Y" type="integer" max="4761" units="in"/>
          <inkml:channel name="F" type="integer" max="32767" units="dev"/>
        </inkml:traceFormat>
        <inkml:channelProperties>
          <inkml:channelProperty channel="X" name="resolution" value="508.00708" units="1/in"/>
          <inkml:channelProperty channel="Y" name="resolution" value="508.00253" units="1/in"/>
          <inkml:channelProperty channel="F" name="resolution" value="0" units="1/dev"/>
        </inkml:channelProperties>
      </inkml:inkSource>
      <inkml:timestamp xml:id="ts0" timeString="2011-01-12T03:00:17.813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 contextRef="#ctx0" brushRef="#br0">78-1 12247,'0'0'8208,"0"0"-385,0 0-6477,0 0 65,0 0-834,0 0 0,-39 0-320,39 0 64,0 0-321,-39 0 0,39 0 0,0 0 0,0 0 0,0 0 0,39 0-1860,-39 0 0,0 0-6476,0 0-577,0 0 1475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52CC13-26CF-4BFD-BFF0-6C42530A5C2A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8500"/>
            <a:ext cx="4652962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21188"/>
            <a:ext cx="5564188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7BFDE-3DBE-44D5-A854-B4AC08F7FF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767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this section of the course</a:t>
            </a:r>
            <a:r>
              <a:rPr lang="en-US" baseline="0" dirty="0" smtClean="0"/>
              <a:t> I find going over homework problems to be the best use of our meeting time.  I pick a short exercise for each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7BFDE-3DBE-44D5-A854-B4AC08F7FF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622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Simply put:</a:t>
            </a:r>
            <a:r>
              <a:rPr lang="en-US" baseline="0" dirty="0" smtClean="0"/>
              <a:t>  Cost – Variable cost = Total    Sales per unit – VC per unit = CM per unit    What we have left over to pay fixed cost.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7BFDE-3DBE-44D5-A854-B4AC08F7FFB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015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Sales – VC = CM – FC = NOI  1</a:t>
            </a:r>
            <a:r>
              <a:rPr lang="en-US" baseline="30000" dirty="0" smtClean="0"/>
              <a:t>st</a:t>
            </a:r>
            <a:r>
              <a:rPr lang="en-US" dirty="0" smtClean="0"/>
              <a:t> cover </a:t>
            </a:r>
            <a:r>
              <a:rPr lang="en-US" dirty="0" smtClean="0"/>
              <a:t>variable </a:t>
            </a:r>
            <a:r>
              <a:rPr lang="en-US" dirty="0" smtClean="0"/>
              <a:t>cost, 2</a:t>
            </a:r>
            <a:r>
              <a:rPr lang="en-US" baseline="30000" dirty="0" smtClean="0"/>
              <a:t>nd</a:t>
            </a:r>
            <a:r>
              <a:rPr lang="en-US" dirty="0" smtClean="0"/>
              <a:t> cover</a:t>
            </a:r>
            <a:r>
              <a:rPr lang="en-US" baseline="0" dirty="0" smtClean="0"/>
              <a:t> fixed cost, 3</a:t>
            </a:r>
            <a:r>
              <a:rPr lang="en-US" baseline="30000" dirty="0" smtClean="0"/>
              <a:t>rd</a:t>
            </a:r>
            <a:r>
              <a:rPr lang="en-US" baseline="0" dirty="0" smtClean="0"/>
              <a:t> rest is profit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7BFDE-3DBE-44D5-A854-B4AC08F7FFB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6225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CM in dollars / Sales in </a:t>
            </a:r>
            <a:r>
              <a:rPr lang="en-US" dirty="0" smtClean="0"/>
              <a:t>dollars  </a:t>
            </a:r>
            <a:endParaRPr lang="en-US" dirty="0" smtClean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7BFDE-3DBE-44D5-A854-B4AC08F7FFB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361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FC</a:t>
            </a:r>
            <a:r>
              <a:rPr lang="en-US" baseline="0" dirty="0" smtClean="0"/>
              <a:t> / Unit CM = BE in units    FC / CM % = BE in dollars </a:t>
            </a:r>
            <a:r>
              <a:rPr lang="en-US" baseline="0" dirty="0" smtClean="0"/>
              <a:t>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7BFDE-3DBE-44D5-A854-B4AC08F7FFB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2451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Profit + FC</a:t>
            </a:r>
            <a:r>
              <a:rPr lang="en-US" baseline="0" dirty="0" smtClean="0"/>
              <a:t> / Unit CM = Units   Profit + FC / CM % = $   OR  Profit = Unit CM x Q – FC    Profit = CM Ratio x Q - FC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7BFDE-3DBE-44D5-A854-B4AC08F7FFB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175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NOT covered in the textbook.</a:t>
            </a:r>
            <a:r>
              <a:rPr lang="en-US" baseline="0" dirty="0" smtClean="0"/>
              <a:t>  You can also say Current sales – BE in dollars.    </a:t>
            </a:r>
            <a:r>
              <a:rPr lang="en-US" baseline="0" smtClean="0"/>
              <a:t>Budgeted sales – BE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7BFDE-3DBE-44D5-A854-B4AC08F7FFB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816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CM $ /</a:t>
            </a:r>
            <a:r>
              <a:rPr lang="en-US" baseline="0" dirty="0" smtClean="0"/>
              <a:t> NI $   High FC and Low VC great income in good years.   Low FC and High VC = more stable.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D7BFDE-3DBE-44D5-A854-B4AC08F7FFB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816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customXml" Target="../ink/ink3.xml"/><Relationship Id="rId3" Type="http://schemas.openxmlformats.org/officeDocument/2006/relationships/customXml" Target="../ink/ink1.xml"/><Relationship Id="rId12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11" Type="http://schemas.openxmlformats.org/officeDocument/2006/relationships/customXml" Target="../ink/ink2.xml"/><Relationship Id="rId10" Type="http://schemas.openxmlformats.org/officeDocument/2006/relationships/image" Target="../media/image5.emf"/><Relationship Id="rId14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Chart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customXml" Target="../ink/ink6.xml"/><Relationship Id="rId3" Type="http://schemas.openxmlformats.org/officeDocument/2006/relationships/customXml" Target="../ink/ink4.xml"/><Relationship Id="rId12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11" Type="http://schemas.openxmlformats.org/officeDocument/2006/relationships/customXml" Target="../ink/ink5.xml"/><Relationship Id="rId10" Type="http://schemas.openxmlformats.org/officeDocument/2006/relationships/image" Target="../media/image5.emf"/><Relationship Id="rId1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152400" y="144780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Welcome to ACCT 203   Class will begin at 8:00 PM.</a:t>
            </a:r>
          </a:p>
          <a:p>
            <a:r>
              <a:rPr lang="en-US" i="1" dirty="0" smtClean="0"/>
              <a:t>Make sure you audio is working.  Select tools, Audio, Audio Set Up Wizard, and follow the prompts. 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73" name="Ink 1072"/>
              <p14:cNvContentPartPr/>
              <p14:nvPr/>
            </p14:nvContentPartPr>
            <p14:xfrm>
              <a:off x="4896404" y="2762007"/>
              <a:ext cx="0" cy="256320"/>
            </p14:xfrm>
          </p:contentPart>
        </mc:Choice>
        <mc:Fallback xmlns="">
          <p:pic>
            <p:nvPicPr>
              <p:cNvPr id="1073" name="Ink 1072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0" y="0"/>
                <a:ext cx="0" cy="25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095" name="Ink 1094"/>
              <p14:cNvContentPartPr/>
              <p14:nvPr/>
            </p14:nvContentPartPr>
            <p14:xfrm>
              <a:off x="6395804" y="3512967"/>
              <a:ext cx="0" cy="109800"/>
            </p14:xfrm>
          </p:contentPart>
        </mc:Choice>
        <mc:Fallback xmlns="">
          <p:pic>
            <p:nvPicPr>
              <p:cNvPr id="1095" name="Ink 1094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0" y="0"/>
                <a:ext cx="0" cy="10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106" name="Ink 1105"/>
              <p14:cNvContentPartPr/>
              <p14:nvPr/>
            </p14:nvContentPartPr>
            <p14:xfrm>
              <a:off x="5452604" y="4192647"/>
              <a:ext cx="28440" cy="0"/>
            </p14:xfrm>
          </p:contentPart>
        </mc:Choice>
        <mc:Fallback xmlns="">
          <p:pic>
            <p:nvPicPr>
              <p:cNvPr id="1106" name="Ink 1105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0" y="0"/>
                <a:ext cx="28440" cy="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/>
          <p:cNvSpPr txBox="1"/>
          <p:nvPr/>
        </p:nvSpPr>
        <p:spPr>
          <a:xfrm>
            <a:off x="878941" y="304800"/>
            <a:ext cx="731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Cost Volume Profit Analysis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87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Owner\AppData\Local\Microsoft\Windows\Temporary Internet Files\Content.IE5\IR9JQ1K0\MC9001108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243" y="595731"/>
            <a:ext cx="5709514" cy="566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0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598" y="533400"/>
            <a:ext cx="7990029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Contribution Margin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35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Relationship between cost, volume, and </a:t>
            </a:r>
            <a:r>
              <a:rPr lang="en-US" dirty="0" err="1" smtClean="0"/>
              <a:t>proft</a:t>
            </a:r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-94565"/>
            <a:ext cx="6463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graphicFrame>
        <p:nvGraphicFramePr>
          <p:cNvPr id="4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7864365"/>
              </p:ext>
            </p:extLst>
          </p:nvPr>
        </p:nvGraphicFramePr>
        <p:xfrm>
          <a:off x="2209800" y="1524000"/>
          <a:ext cx="5143500" cy="343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Chart" r:id="rId3" imgW="4950381" imgH="3005588" progId="Excel.Chart.8">
                  <p:embed/>
                </p:oleObj>
              </mc:Choice>
              <mc:Fallback>
                <p:oleObj name="Chart" r:id="rId3" imgW="4950381" imgH="3005588" progId="Excel.Chart.8">
                  <p:embed/>
                  <p:pic>
                    <p:nvPicPr>
                      <p:cNvPr id="0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3207" t="-6699" r="-706" b="-7712"/>
                      <a:stretch>
                        <a:fillRect/>
                      </a:stretch>
                    </p:blipFill>
                    <p:spPr bwMode="auto">
                      <a:xfrm>
                        <a:off x="2209800" y="1524000"/>
                        <a:ext cx="5143500" cy="3438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8957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752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73" name="Ink 1072"/>
              <p14:cNvContentPartPr/>
              <p14:nvPr/>
            </p14:nvContentPartPr>
            <p14:xfrm>
              <a:off x="4896404" y="2762007"/>
              <a:ext cx="0" cy="256320"/>
            </p14:xfrm>
          </p:contentPart>
        </mc:Choice>
        <mc:Fallback xmlns="">
          <p:pic>
            <p:nvPicPr>
              <p:cNvPr id="1073" name="Ink 1072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0" y="0"/>
                <a:ext cx="0" cy="25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095" name="Ink 1094"/>
              <p14:cNvContentPartPr/>
              <p14:nvPr/>
            </p14:nvContentPartPr>
            <p14:xfrm>
              <a:off x="6395804" y="3512967"/>
              <a:ext cx="0" cy="109800"/>
            </p14:xfrm>
          </p:contentPart>
        </mc:Choice>
        <mc:Fallback xmlns="">
          <p:pic>
            <p:nvPicPr>
              <p:cNvPr id="1095" name="Ink 1094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0" y="0"/>
                <a:ext cx="0" cy="10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106" name="Ink 1105"/>
              <p14:cNvContentPartPr/>
              <p14:nvPr/>
            </p14:nvContentPartPr>
            <p14:xfrm>
              <a:off x="5452604" y="4192647"/>
              <a:ext cx="28440" cy="0"/>
            </p14:xfrm>
          </p:contentPart>
        </mc:Choice>
        <mc:Fallback xmlns="">
          <p:pic>
            <p:nvPicPr>
              <p:cNvPr id="1106" name="Ink 1105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0" y="0"/>
                <a:ext cx="28440" cy="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/>
          <p:cNvSpPr txBox="1"/>
          <p:nvPr/>
        </p:nvSpPr>
        <p:spPr>
          <a:xfrm>
            <a:off x="878941" y="304800"/>
            <a:ext cx="731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Cost Volume Profit Analysis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44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7772400" cy="838200"/>
          </a:xfrm>
        </p:spPr>
        <p:txBody>
          <a:bodyPr/>
          <a:lstStyle/>
          <a:p>
            <a:r>
              <a:rPr lang="en-US" dirty="0" smtClean="0"/>
              <a:t>CM Ratio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8382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</a:t>
            </a:r>
            <a:r>
              <a:rPr lang="en-US" dirty="0" smtClean="0"/>
              <a:t>ow much of each dollar in sales goes to pay fixed cost?</a:t>
            </a:r>
          </a:p>
          <a:p>
            <a:r>
              <a:rPr lang="en-US" sz="1200" dirty="0"/>
              <a:t>http://www.albany.edu/~dc641869/Chapter05.htm</a:t>
            </a:r>
            <a:endParaRPr lang="en-US" sz="1200" dirty="0"/>
          </a:p>
          <a:p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04800" y="1441628"/>
            <a:ext cx="745503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Breakeven: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Steve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Poplack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owns a service station in Walnut Creek. Steve is considering leasing a machine that will allow him to offer customers the mandatory California emissions test. Every car in the state must be tested every two years. The machine costs $6,000 per month to lease. The variable cost per test (i.e., per car inspected) is $10. The amount that Steve can charge each customer is set by state law, and is currently $40.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2457291"/>
            <a:ext cx="802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How many inspections would Steve have to perform monthly to break even?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84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Target Profit: Break Even Analysis</a:t>
            </a:r>
            <a:br>
              <a:rPr lang="en-US" u="sng" dirty="0" smtClean="0"/>
            </a:br>
            <a:r>
              <a:rPr lang="en-US" sz="2700" dirty="0" smtClean="0"/>
              <a:t>How much do we have to sell to have 0 profit</a:t>
            </a:r>
            <a:r>
              <a:rPr lang="en-US" sz="2700" dirty="0"/>
              <a:t>?</a:t>
            </a:r>
            <a:br>
              <a:rPr lang="en-US" sz="2700" dirty="0"/>
            </a:br>
            <a:r>
              <a:rPr lang="en-US" sz="1100" dirty="0"/>
              <a:t>http://www.albany.edu/~dc641869/Chapter05.htm</a:t>
            </a:r>
            <a:r>
              <a:rPr lang="en-US" sz="2700" dirty="0" smtClean="0"/>
              <a:t/>
            </a:r>
            <a:br>
              <a:rPr lang="en-US" sz="2700" dirty="0" smtClean="0"/>
            </a:br>
            <a:endParaRPr lang="en-US" sz="2700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28600" y="2022902"/>
            <a:ext cx="8305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Targeted profits, solving for sales price: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Alice Waters (age 9) runs a lemonade stand in the summer in Palo Alto, California. Her daily fixed costs are $20. Her variable costs are $2 per glass of ice-cold, refreshing, lemonade. Alice sells an average of 100 glasses per day. What price would Alice have to charge per glass, in order to generate profits of $200 per day?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921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Target Profit: The equation Method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How much do we have to sell to have x in profits</a:t>
            </a:r>
            <a:r>
              <a:rPr lang="en-US" sz="3600" dirty="0" smtClean="0"/>
              <a:t>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541909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Margin of Safety</a:t>
            </a:r>
            <a:br>
              <a:rPr lang="en-US" u="sng" dirty="0" smtClean="0"/>
            </a:br>
            <a:r>
              <a:rPr lang="en-US" sz="3100" dirty="0" smtClean="0"/>
              <a:t>How many sales can I lose </a:t>
            </a:r>
            <a:r>
              <a:rPr lang="en-US" sz="3100" smtClean="0"/>
              <a:t>and still be ok?</a:t>
            </a:r>
            <a:endParaRPr lang="en-US" sz="3100" u="sng" dirty="0"/>
          </a:p>
        </p:txBody>
      </p:sp>
    </p:spTree>
    <p:extLst>
      <p:ext uri="{BB962C8B-B14F-4D97-AF65-F5344CB8AC3E}">
        <p14:creationId xmlns:p14="http://schemas.microsoft.com/office/powerpoint/2010/main" val="3514738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772400" cy="1371600"/>
          </a:xfrm>
        </p:spPr>
        <p:txBody>
          <a:bodyPr>
            <a:normAutofit fontScale="90000"/>
          </a:bodyPr>
          <a:lstStyle/>
          <a:p>
            <a:r>
              <a:rPr lang="en-US" u="sng" dirty="0" smtClean="0"/>
              <a:t>Operating leverage</a:t>
            </a:r>
            <a:br>
              <a:rPr lang="en-US" u="sng" dirty="0" smtClean="0"/>
            </a:br>
            <a:r>
              <a:rPr lang="en-US" sz="2800" dirty="0" smtClean="0"/>
              <a:t>How sensitive is net income to changes in sales volume?</a:t>
            </a:r>
            <a:endParaRPr lang="en-US" sz="3100" u="sng" dirty="0"/>
          </a:p>
        </p:txBody>
      </p:sp>
    </p:spTree>
    <p:extLst>
      <p:ext uri="{BB962C8B-B14F-4D97-AF65-F5344CB8AC3E}">
        <p14:creationId xmlns:p14="http://schemas.microsoft.com/office/powerpoint/2010/main" val="29062849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338</TotalTime>
  <Words>467</Words>
  <Application>Microsoft Office PowerPoint</Application>
  <PresentationFormat>On-screen Show (4:3)</PresentationFormat>
  <Paragraphs>32</Paragraphs>
  <Slides>10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Equity</vt:lpstr>
      <vt:lpstr>Microsoft Excel Chart</vt:lpstr>
      <vt:lpstr>PowerPoint Presentation</vt:lpstr>
      <vt:lpstr>Contribution Margin</vt:lpstr>
      <vt:lpstr>Relationship between cost, volume, and proft</vt:lpstr>
      <vt:lpstr>PowerPoint Presentation</vt:lpstr>
      <vt:lpstr>CM Ratio</vt:lpstr>
      <vt:lpstr>Target Profit: Break Even Analysis How much do we have to sell to have 0 profit? http://www.albany.edu/~dc641869/Chapter05.htm </vt:lpstr>
      <vt:lpstr>Target Profit: The equation Method How much do we have to sell to have x in profits?</vt:lpstr>
      <vt:lpstr>Margin of Safety How many sales can I lose and still be ok?</vt:lpstr>
      <vt:lpstr>Operating leverage How sensitive is net income to changes in sales volume?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Windows User</cp:lastModifiedBy>
  <cp:revision>21</cp:revision>
  <cp:lastPrinted>2013-01-27T20:55:01Z</cp:lastPrinted>
  <dcterms:created xsi:type="dcterms:W3CDTF">2011-01-12T02:54:36Z</dcterms:created>
  <dcterms:modified xsi:type="dcterms:W3CDTF">2013-02-18T17:54:29Z</dcterms:modified>
</cp:coreProperties>
</file>