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57" r:id="rId2"/>
    <p:sldId id="258" r:id="rId3"/>
    <p:sldId id="271" r:id="rId4"/>
    <p:sldId id="283" r:id="rId5"/>
    <p:sldId id="282" r:id="rId6"/>
    <p:sldId id="278" r:id="rId7"/>
    <p:sldId id="281" r:id="rId8"/>
    <p:sldId id="280" r:id="rId9"/>
    <p:sldId id="279" r:id="rId10"/>
    <p:sldId id="277" r:id="rId11"/>
    <p:sldId id="270" r:id="rId12"/>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E0C0B926-50D1-446F-BE15-C104286BAB96}" type="datetimeFigureOut">
              <a:rPr lang="en-US" smtClean="0"/>
              <a:t>2/18/2013</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886DB0CB-64FF-48B7-9F10-EBC54E572485}" type="slidenum">
              <a:rPr lang="en-US" smtClean="0"/>
              <a:t>‹#›</a:t>
            </a:fld>
            <a:endParaRPr lang="en-US"/>
          </a:p>
        </p:txBody>
      </p:sp>
    </p:spTree>
    <p:extLst>
      <p:ext uri="{BB962C8B-B14F-4D97-AF65-F5344CB8AC3E}">
        <p14:creationId xmlns:p14="http://schemas.microsoft.com/office/powerpoint/2010/main" val="18106591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1-12T02:59:59.613"/>
    </inkml:context>
    <inkml:brush xml:id="br0">
      <inkml:brushProperty name="width" value="0.07938" units="cm"/>
      <inkml:brushProperty name="height" value="0.07938" units="cm"/>
      <inkml:brushProperty name="color" value="#3165BB"/>
      <inkml:brushProperty name="fitToCurve" value="1"/>
    </inkml:brush>
  </inkml:definitions>
  <inkml:trace contextRef="#ctx0" brushRef="#br0">-1 0 6540,'0'0'5643,"0"0"-321,0 43-3975,0-6 63,0 38-319,0 6-1,0-7-449,0 7 64,0-7-448,0 1 63,0 6-191,0-44 127,0-37-641,0 37 129,0-37-1668,0 0 0,0 0-4424,0-37-385,0 37 1539</inkml:trace>
</inkml:ink>
</file>

<file path=ppt/ink/ink2.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1-12T03:00:10.869"/>
    </inkml:context>
    <inkml:brush xml:id="br0">
      <inkml:brushProperty name="width" value="0.07938" units="cm"/>
      <inkml:brushProperty name="height" value="0.07938" units="cm"/>
      <inkml:brushProperty name="color" value="#3165BB"/>
      <inkml:brushProperty name="fitToCurve" value="1"/>
    </inkml:brush>
  </inkml:definitions>
  <inkml:trace contextRef="#ctx0" brushRef="#br0">-1 0 10965,'0'37'6925,"0"-37"-513,0 37-5963,0 0-64,0 44-449,0-44 0,0 1-1091,0-1 65,0-37-5322,0 0-577,0 0 640</inkml:trace>
</inkml:ink>
</file>

<file path=ppt/ink/ink3.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1-12T03:00:17.813"/>
    </inkml:context>
    <inkml:brush xml:id="br0">
      <inkml:brushProperty name="width" value="0.07938" units="cm"/>
      <inkml:brushProperty name="height" value="0.07938" units="cm"/>
      <inkml:brushProperty name="color" value="#3165BB"/>
      <inkml:brushProperty name="fitToCurve" value="1"/>
    </inkml:brush>
  </inkml:definitions>
  <inkml:trace contextRef="#ctx0" brushRef="#br0">78-1 12247,'0'0'8208,"0"0"-385,0 0-6477,0 0 65,0 0-834,0 0 0,-39 0-320,39 0 64,0 0-321,-39 0 0,39 0 0,0 0 0,0 0 0,0 0 0,39 0-1860,-39 0 0,0 0-6476,0 0-577,0 0 1475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5138"/>
          </a:xfrm>
          <a:prstGeom prst="rect">
            <a:avLst/>
          </a:prstGeom>
        </p:spPr>
        <p:txBody>
          <a:bodyPr vert="horz" lIns="91440" tIns="45720" rIns="91440" bIns="45720" rtlCol="0"/>
          <a:lstStyle>
            <a:lvl1pPr algn="r">
              <a:defRPr sz="1200"/>
            </a:lvl1pPr>
          </a:lstStyle>
          <a:p>
            <a:fld id="{3DE0CD1F-1E78-49D6-B2C0-36C77926C93F}" type="datetimeFigureOut">
              <a:rPr lang="en-US" smtClean="0"/>
              <a:t>2/18/2013</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21188"/>
            <a:ext cx="5564188"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130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5138"/>
          </a:xfrm>
          <a:prstGeom prst="rect">
            <a:avLst/>
          </a:prstGeom>
        </p:spPr>
        <p:txBody>
          <a:bodyPr vert="horz" lIns="91440" tIns="45720" rIns="91440" bIns="45720" rtlCol="0" anchor="b"/>
          <a:lstStyle>
            <a:lvl1pPr algn="r">
              <a:defRPr sz="1200"/>
            </a:lvl1pPr>
          </a:lstStyle>
          <a:p>
            <a:fld id="{3B5BF917-AEAB-4D55-A9D3-4BE97325EF6B}" type="slidenum">
              <a:rPr lang="en-US" smtClean="0"/>
              <a:t>‹#›</a:t>
            </a:fld>
            <a:endParaRPr lang="en-US"/>
          </a:p>
        </p:txBody>
      </p:sp>
    </p:spTree>
    <p:extLst>
      <p:ext uri="{BB962C8B-B14F-4D97-AF65-F5344CB8AC3E}">
        <p14:creationId xmlns:p14="http://schemas.microsoft.com/office/powerpoint/2010/main" val="3225413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resources</a:t>
            </a:r>
            <a:r>
              <a:rPr lang="en-US" baseline="0" dirty="0" smtClean="0"/>
              <a:t> do I have – how does my decision impacted?  Where are my bottlenecks.</a:t>
            </a:r>
            <a:endParaRPr lang="en-US" dirty="0"/>
          </a:p>
        </p:txBody>
      </p:sp>
      <p:sp>
        <p:nvSpPr>
          <p:cNvPr id="4" name="Slide Number Placeholder 3"/>
          <p:cNvSpPr>
            <a:spLocks noGrp="1"/>
          </p:cNvSpPr>
          <p:nvPr>
            <p:ph type="sldNum" sz="quarter" idx="10"/>
          </p:nvPr>
        </p:nvSpPr>
        <p:spPr/>
        <p:txBody>
          <a:bodyPr/>
          <a:lstStyle/>
          <a:p>
            <a:fld id="{3B5BF917-AEAB-4D55-A9D3-4BE97325EF6B}" type="slidenum">
              <a:rPr lang="en-US" smtClean="0"/>
              <a:t>5</a:t>
            </a:fld>
            <a:endParaRPr lang="en-US"/>
          </a:p>
        </p:txBody>
      </p:sp>
    </p:spTree>
    <p:extLst>
      <p:ext uri="{BB962C8B-B14F-4D97-AF65-F5344CB8AC3E}">
        <p14:creationId xmlns:p14="http://schemas.microsoft.com/office/powerpoint/2010/main" val="4251458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a:t>
            </a:r>
            <a:r>
              <a:rPr lang="en-US" baseline="0" dirty="0" smtClean="0"/>
              <a:t> an discussion about special orders.   Ask the class what factors, cost, </a:t>
            </a:r>
            <a:r>
              <a:rPr lang="en-US" baseline="0" dirty="0" err="1" smtClean="0"/>
              <a:t>etc</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3B5BF917-AEAB-4D55-A9D3-4BE97325EF6B}" type="slidenum">
              <a:rPr lang="en-US" smtClean="0"/>
              <a:t>6</a:t>
            </a:fld>
            <a:endParaRPr lang="en-US"/>
          </a:p>
        </p:txBody>
      </p:sp>
    </p:spTree>
    <p:extLst>
      <p:ext uri="{BB962C8B-B14F-4D97-AF65-F5344CB8AC3E}">
        <p14:creationId xmlns:p14="http://schemas.microsoft.com/office/powerpoint/2010/main" val="3039908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I make this product what</a:t>
            </a:r>
            <a:r>
              <a:rPr lang="en-US" baseline="0" dirty="0" smtClean="0"/>
              <a:t> is my cost compared to the purchase price?</a:t>
            </a:r>
            <a:endParaRPr lang="en-US" dirty="0"/>
          </a:p>
        </p:txBody>
      </p:sp>
      <p:sp>
        <p:nvSpPr>
          <p:cNvPr id="4" name="Slide Number Placeholder 3"/>
          <p:cNvSpPr>
            <a:spLocks noGrp="1"/>
          </p:cNvSpPr>
          <p:nvPr>
            <p:ph type="sldNum" sz="quarter" idx="10"/>
          </p:nvPr>
        </p:nvSpPr>
        <p:spPr/>
        <p:txBody>
          <a:bodyPr/>
          <a:lstStyle/>
          <a:p>
            <a:fld id="{3B5BF917-AEAB-4D55-A9D3-4BE97325EF6B}" type="slidenum">
              <a:rPr lang="en-US" smtClean="0"/>
              <a:t>7</a:t>
            </a:fld>
            <a:endParaRPr lang="en-US"/>
          </a:p>
        </p:txBody>
      </p:sp>
    </p:spTree>
    <p:extLst>
      <p:ext uri="{BB962C8B-B14F-4D97-AF65-F5344CB8AC3E}">
        <p14:creationId xmlns:p14="http://schemas.microsoft.com/office/powerpoint/2010/main" val="598468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Should</a:t>
            </a:r>
            <a:r>
              <a:rPr lang="en-US" baseline="0" dirty="0" smtClean="0"/>
              <a:t> I continue to prepare tax returns?</a:t>
            </a:r>
            <a:endParaRPr lang="en-US" dirty="0"/>
          </a:p>
        </p:txBody>
      </p:sp>
      <p:sp>
        <p:nvSpPr>
          <p:cNvPr id="4" name="Slide Number Placeholder 3"/>
          <p:cNvSpPr>
            <a:spLocks noGrp="1"/>
          </p:cNvSpPr>
          <p:nvPr>
            <p:ph type="sldNum" sz="quarter" idx="10"/>
          </p:nvPr>
        </p:nvSpPr>
        <p:spPr/>
        <p:txBody>
          <a:bodyPr/>
          <a:lstStyle/>
          <a:p>
            <a:fld id="{3B5BF917-AEAB-4D55-A9D3-4BE97325EF6B}" type="slidenum">
              <a:rPr lang="en-US" smtClean="0"/>
              <a:t>8</a:t>
            </a:fld>
            <a:endParaRPr lang="en-US"/>
          </a:p>
        </p:txBody>
      </p:sp>
    </p:spTree>
    <p:extLst>
      <p:ext uri="{BB962C8B-B14F-4D97-AF65-F5344CB8AC3E}">
        <p14:creationId xmlns:p14="http://schemas.microsoft.com/office/powerpoint/2010/main" val="2104053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1FFAB66-6EEE-44BA-ADE0-39058699B0A8}"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F1ACFFD-5D93-4B68-A3E3-9B3367BD2E6C}" type="datetimeFigureOut">
              <a:rPr lang="en-US" smtClean="0"/>
              <a:t>2/18/2013</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91FFAB66-6EEE-44BA-ADE0-39058699B0A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customXml" Target="../ink/ink3.xml"/><Relationship Id="rId12" Type="http://schemas.openxmlformats.org/officeDocument/2006/relationships/image" Target="../media/image6.emf"/><Relationship Id="rId2" Type="http://schemas.openxmlformats.org/officeDocument/2006/relationships/customXml" Target="../ink/ink1.xml"/><Relationship Id="rId1" Type="http://schemas.openxmlformats.org/officeDocument/2006/relationships/slideLayout" Target="../slideLayouts/slideLayout7.xml"/><Relationship Id="rId11" Type="http://schemas.openxmlformats.org/officeDocument/2006/relationships/customXml" Target="../ink/ink2.xml"/><Relationship Id="rId10" Type="http://schemas.openxmlformats.org/officeDocument/2006/relationships/image" Target="../media/image5.emf"/><Relationship Id="rId14" Type="http://schemas.openxmlformats.org/officeDocument/2006/relationships/image" Target="../media/image7.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914400" y="685800"/>
            <a:ext cx="7620000" cy="923330"/>
          </a:xfrm>
          <a:prstGeom prst="rect">
            <a:avLst/>
          </a:prstGeom>
          <a:noFill/>
        </p:spPr>
        <p:txBody>
          <a:bodyPr wrap="square" rtlCol="0">
            <a:spAutoFit/>
          </a:bodyPr>
          <a:lstStyle/>
          <a:p>
            <a:r>
              <a:rPr lang="en-US" dirty="0" smtClean="0"/>
              <a:t>Welcome to ACCT 203   Class will begin at 11:00 AM.</a:t>
            </a:r>
          </a:p>
          <a:p>
            <a:r>
              <a:rPr lang="en-US" dirty="0" smtClean="0"/>
              <a:t>Make sure you audio is working.  Select tools, Audio, Audio Set Up Wizard, and follow the prompts.  </a:t>
            </a:r>
          </a:p>
        </p:txBody>
      </p:sp>
      <mc:AlternateContent xmlns:mc="http://schemas.openxmlformats.org/markup-compatibility/2006" xmlns:p14="http://schemas.microsoft.com/office/powerpoint/2010/main">
        <mc:Choice Requires="p14">
          <p:contentPart p14:bwMode="auto" r:id="rId2">
            <p14:nvContentPartPr>
              <p14:cNvPr id="1073" name="Ink 1072"/>
              <p14:cNvContentPartPr/>
              <p14:nvPr/>
            </p14:nvContentPartPr>
            <p14:xfrm>
              <a:off x="4896404" y="2762007"/>
              <a:ext cx="0" cy="256320"/>
            </p14:xfrm>
          </p:contentPart>
        </mc:Choice>
        <mc:Fallback xmlns="">
          <p:pic>
            <p:nvPicPr>
              <p:cNvPr id="1073" name="Ink 1072"/>
              <p:cNvPicPr/>
              <p:nvPr/>
            </p:nvPicPr>
            <p:blipFill>
              <a:blip r:embed="rId10"/>
              <a:stretch>
                <a:fillRect/>
              </a:stretch>
            </p:blipFill>
            <p:spPr>
              <a:xfrm>
                <a:off x="0" y="0"/>
                <a:ext cx="0" cy="2563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95" name="Ink 1094"/>
              <p14:cNvContentPartPr/>
              <p14:nvPr/>
            </p14:nvContentPartPr>
            <p14:xfrm>
              <a:off x="6395804" y="3512967"/>
              <a:ext cx="0" cy="109800"/>
            </p14:xfrm>
          </p:contentPart>
        </mc:Choice>
        <mc:Fallback xmlns="">
          <p:pic>
            <p:nvPicPr>
              <p:cNvPr id="1095" name="Ink 1094"/>
              <p:cNvPicPr/>
              <p:nvPr/>
            </p:nvPicPr>
            <p:blipFill>
              <a:blip r:embed="rId12"/>
              <a:stretch>
                <a:fillRect/>
              </a:stretch>
            </p:blipFill>
            <p:spPr>
              <a:xfrm>
                <a:off x="0" y="0"/>
                <a:ext cx="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06" name="Ink 1105"/>
              <p14:cNvContentPartPr/>
              <p14:nvPr/>
            </p14:nvContentPartPr>
            <p14:xfrm>
              <a:off x="5452604" y="4192647"/>
              <a:ext cx="28440" cy="0"/>
            </p14:xfrm>
          </p:contentPart>
        </mc:Choice>
        <mc:Fallback xmlns="">
          <p:pic>
            <p:nvPicPr>
              <p:cNvPr id="1106" name="Ink 1105"/>
              <p:cNvPicPr/>
              <p:nvPr/>
            </p:nvPicPr>
            <p:blipFill>
              <a:blip r:embed="rId14"/>
              <a:stretch>
                <a:fillRect/>
              </a:stretch>
            </p:blipFill>
            <p:spPr>
              <a:xfrm>
                <a:off x="0" y="0"/>
                <a:ext cx="28440" cy="0"/>
              </a:xfrm>
              <a:prstGeom prst="rect">
                <a:avLst/>
              </a:prstGeom>
            </p:spPr>
          </p:pic>
        </mc:Fallback>
      </mc:AlternateContent>
    </p:spTree>
    <p:extLst>
      <p:ext uri="{BB962C8B-B14F-4D97-AF65-F5344CB8AC3E}">
        <p14:creationId xmlns:p14="http://schemas.microsoft.com/office/powerpoint/2010/main" val="4160876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Static </a:t>
            </a:r>
            <a:r>
              <a:rPr lang="en-US" dirty="0" err="1" smtClean="0"/>
              <a:t>vs</a:t>
            </a:r>
            <a:r>
              <a:rPr lang="en-US" dirty="0" smtClean="0"/>
              <a:t> Flexible</a:t>
            </a:r>
            <a:endParaRPr lang="en-US" dirty="0"/>
          </a:p>
        </p:txBody>
      </p:sp>
      <p:sp>
        <p:nvSpPr>
          <p:cNvPr id="3" name="Content Placeholder 2"/>
          <p:cNvSpPr>
            <a:spLocks noGrp="1"/>
          </p:cNvSpPr>
          <p:nvPr>
            <p:ph idx="1"/>
          </p:nvPr>
        </p:nvSpPr>
        <p:spPr/>
        <p:txBody>
          <a:bodyPr/>
          <a:lstStyle/>
          <a:p>
            <a:r>
              <a:rPr lang="en-US" dirty="0" smtClean="0"/>
              <a:t>Static = one level of activity</a:t>
            </a:r>
          </a:p>
          <a:p>
            <a:endParaRPr lang="en-US" dirty="0" smtClean="0"/>
          </a:p>
          <a:p>
            <a:r>
              <a:rPr lang="en-US" dirty="0" smtClean="0"/>
              <a:t>Flexible = based on ACTUAL activity at budgeted sales</a:t>
            </a:r>
            <a:endParaRPr lang="en-US" dirty="0"/>
          </a:p>
        </p:txBody>
      </p:sp>
      <p:sp>
        <p:nvSpPr>
          <p:cNvPr id="4" name="Rectangle 3"/>
          <p:cNvSpPr/>
          <p:nvPr/>
        </p:nvSpPr>
        <p:spPr>
          <a:xfrm>
            <a:off x="533400" y="3276600"/>
            <a:ext cx="8077200" cy="1477328"/>
          </a:xfrm>
          <a:prstGeom prst="rect">
            <a:avLst/>
          </a:prstGeom>
        </p:spPr>
        <p:txBody>
          <a:bodyPr wrap="square">
            <a:spAutoFit/>
          </a:bodyPr>
          <a:lstStyle/>
          <a:p>
            <a:r>
              <a:rPr lang="en-US" b="1" dirty="0"/>
              <a:t>6-6: </a:t>
            </a:r>
            <a:r>
              <a:rPr lang="en-US" dirty="0"/>
              <a:t>MDC company plans to make 7,000 units, and at this level of production, the cost per unit would be $50. This $50 consists of $30 in variable costs and $20 in allocated fixed overhead. What would the flexible budget show for total costs, if the company makes 6,000 units? </a:t>
            </a:r>
          </a:p>
          <a:p>
            <a:r>
              <a:rPr lang="en-US" dirty="0"/>
              <a:t> </a:t>
            </a:r>
            <a:endParaRPr lang="en-US" dirty="0">
              <a:effectLst/>
            </a:endParaRPr>
          </a:p>
        </p:txBody>
      </p:sp>
    </p:spTree>
    <p:extLst>
      <p:ext uri="{BB962C8B-B14F-4D97-AF65-F5344CB8AC3E}">
        <p14:creationId xmlns:p14="http://schemas.microsoft.com/office/powerpoint/2010/main" val="32504616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wner\AppData\Local\Microsoft\Windows\Temporary Internet Files\Content.IE5\IR9JQ1K0\MC90011084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17243" y="595731"/>
            <a:ext cx="5709514" cy="5666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0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Budget’s continued……</a:t>
            </a:r>
            <a:endParaRPr lang="en-US" dirty="0"/>
          </a:p>
        </p:txBody>
      </p:sp>
      <p:sp>
        <p:nvSpPr>
          <p:cNvPr id="3" name="Content Placeholder 2"/>
          <p:cNvSpPr>
            <a:spLocks noGrp="1"/>
          </p:cNvSpPr>
          <p:nvPr>
            <p:ph idx="1"/>
          </p:nvPr>
        </p:nvSpPr>
        <p:spPr/>
        <p:txBody>
          <a:bodyPr/>
          <a:lstStyle/>
          <a:p>
            <a:endParaRPr lang="en-US" dirty="0" smtClean="0"/>
          </a:p>
          <a:p>
            <a:r>
              <a:rPr lang="en-US" dirty="0" smtClean="0"/>
              <a:t>Any questions on last week’s homework?</a:t>
            </a:r>
          </a:p>
          <a:p>
            <a:endParaRPr lang="en-US" dirty="0"/>
          </a:p>
          <a:p>
            <a:r>
              <a:rPr lang="en-US" dirty="0" smtClean="0"/>
              <a:t>Any questions on last week’s material?</a:t>
            </a:r>
          </a:p>
          <a:p>
            <a:endParaRPr lang="en-US" dirty="0"/>
          </a:p>
          <a:p>
            <a:r>
              <a:rPr lang="en-US" dirty="0" smtClean="0"/>
              <a:t>Another way to think of budgets = profit planning</a:t>
            </a:r>
          </a:p>
          <a:p>
            <a:endParaRPr lang="en-US" dirty="0"/>
          </a:p>
        </p:txBody>
      </p:sp>
    </p:spTree>
    <p:extLst>
      <p:ext uri="{BB962C8B-B14F-4D97-AF65-F5344CB8AC3E}">
        <p14:creationId xmlns:p14="http://schemas.microsoft.com/office/powerpoint/2010/main" val="3555356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Decision making – what matters?</a:t>
            </a:r>
            <a:endParaRPr lang="en-US" dirty="0"/>
          </a:p>
        </p:txBody>
      </p:sp>
      <p:sp>
        <p:nvSpPr>
          <p:cNvPr id="3" name="Content Placeholder 2"/>
          <p:cNvSpPr>
            <a:spLocks noGrp="1"/>
          </p:cNvSpPr>
          <p:nvPr>
            <p:ph idx="1"/>
          </p:nvPr>
        </p:nvSpPr>
        <p:spPr/>
        <p:txBody>
          <a:bodyPr/>
          <a:lstStyle/>
          <a:p>
            <a:r>
              <a:rPr lang="en-US" dirty="0" smtClean="0"/>
              <a:t>Depends on the decision.</a:t>
            </a:r>
          </a:p>
          <a:p>
            <a:endParaRPr lang="en-US" dirty="0"/>
          </a:p>
          <a:p>
            <a:r>
              <a:rPr lang="en-US" dirty="0" smtClean="0"/>
              <a:t>Relevant cost</a:t>
            </a:r>
          </a:p>
          <a:p>
            <a:endParaRPr lang="en-US" dirty="0"/>
          </a:p>
          <a:p>
            <a:r>
              <a:rPr lang="en-US" dirty="0" smtClean="0"/>
              <a:t>Opportunity cost</a:t>
            </a:r>
          </a:p>
          <a:p>
            <a:endParaRPr lang="en-US" dirty="0"/>
          </a:p>
          <a:p>
            <a:r>
              <a:rPr lang="en-US" dirty="0" smtClean="0"/>
              <a:t>Irrelevant cost</a:t>
            </a:r>
            <a:endParaRPr lang="en-US" dirty="0"/>
          </a:p>
          <a:p>
            <a:endParaRPr lang="en-US" dirty="0" smtClean="0"/>
          </a:p>
          <a:p>
            <a:r>
              <a:rPr lang="en-US" dirty="0" smtClean="0"/>
              <a:t>Sunk cost</a:t>
            </a:r>
          </a:p>
        </p:txBody>
      </p:sp>
    </p:spTree>
    <p:extLst>
      <p:ext uri="{BB962C8B-B14F-4D97-AF65-F5344CB8AC3E}">
        <p14:creationId xmlns:p14="http://schemas.microsoft.com/office/powerpoint/2010/main" val="3013968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62000"/>
          </a:xfrm>
        </p:spPr>
        <p:txBody>
          <a:bodyPr/>
          <a:lstStyle/>
          <a:p>
            <a:r>
              <a:rPr lang="en-US" dirty="0" smtClean="0"/>
              <a:t>Example: </a:t>
            </a:r>
            <a:endParaRPr lang="en-US" dirty="0"/>
          </a:p>
        </p:txBody>
      </p:sp>
      <p:sp>
        <p:nvSpPr>
          <p:cNvPr id="3" name="Content Placeholder 2"/>
          <p:cNvSpPr>
            <a:spLocks noGrp="1"/>
          </p:cNvSpPr>
          <p:nvPr>
            <p:ph idx="1"/>
          </p:nvPr>
        </p:nvSpPr>
        <p:spPr>
          <a:xfrm>
            <a:off x="304800" y="1219200"/>
            <a:ext cx="8229600" cy="4876800"/>
          </a:xfrm>
        </p:spPr>
        <p:txBody>
          <a:bodyPr>
            <a:noAutofit/>
          </a:bodyPr>
          <a:lstStyle/>
          <a:p>
            <a:r>
              <a:rPr lang="en-US" sz="2000" b="1" dirty="0"/>
              <a:t>Discussion Question 3-1: </a:t>
            </a:r>
            <a:endParaRPr lang="en-US" sz="2000" dirty="0"/>
          </a:p>
          <a:p>
            <a:r>
              <a:rPr lang="en-US" sz="2000" b="1" dirty="0"/>
              <a:t>Part A: </a:t>
            </a:r>
            <a:r>
              <a:rPr lang="en-US" sz="2000" dirty="0"/>
              <a:t>You are a big fan of rock musician David Bowie. (There’s no accounting for taste.) You decide to spend $200 for you and your friend to go to an upcoming David Bowie concert, and you buy a pair of tickets. On your way to the concert, you realize that you have lost the tickets! At first, you panic. Then you realize that, most likely, your little sister put the tickets down the kitchen disposal the other day when she was mad at you. Anyhow, she put something down the disposal, and seemed to derive great satisfaction from it. You make a mental note to kidnap her beanie baby collection. In the meantime, at the box office, you learn that seats are still available, and you can buy new tickets that are comparable to the ones you lost, for $200. Evaluate the logic, in terms of the relevant cost concepts of incremental cost, sunk cost and/or opportunity cost, with respect to each of the following responses to the question of “What should you do?”</a:t>
            </a:r>
            <a:endParaRPr lang="en-US" sz="2000" dirty="0">
              <a:effectLst/>
            </a:endParaRPr>
          </a:p>
        </p:txBody>
      </p:sp>
      <p:sp>
        <p:nvSpPr>
          <p:cNvPr id="4" name="Rectangle 3"/>
          <p:cNvSpPr/>
          <p:nvPr/>
        </p:nvSpPr>
        <p:spPr>
          <a:xfrm>
            <a:off x="76200" y="6324600"/>
            <a:ext cx="5867400" cy="369332"/>
          </a:xfrm>
          <a:prstGeom prst="rect">
            <a:avLst/>
          </a:prstGeom>
        </p:spPr>
        <p:txBody>
          <a:bodyPr wrap="square">
            <a:spAutoFit/>
          </a:bodyPr>
          <a:lstStyle/>
          <a:p>
            <a:r>
              <a:rPr lang="en-US" dirty="0"/>
              <a:t>http://denniscaplan.fatcow.com/Chapter03EOC.htm</a:t>
            </a:r>
          </a:p>
        </p:txBody>
      </p:sp>
    </p:spTree>
    <p:extLst>
      <p:ext uri="{BB962C8B-B14F-4D97-AF65-F5344CB8AC3E}">
        <p14:creationId xmlns:p14="http://schemas.microsoft.com/office/powerpoint/2010/main" val="1990012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Decision making – what matters?</a:t>
            </a:r>
            <a:endParaRPr lang="en-US" dirty="0"/>
          </a:p>
        </p:txBody>
      </p:sp>
      <p:sp>
        <p:nvSpPr>
          <p:cNvPr id="3" name="Content Placeholder 2"/>
          <p:cNvSpPr>
            <a:spLocks noGrp="1"/>
          </p:cNvSpPr>
          <p:nvPr>
            <p:ph idx="1"/>
          </p:nvPr>
        </p:nvSpPr>
        <p:spPr>
          <a:xfrm>
            <a:off x="533400" y="1600200"/>
            <a:ext cx="8229600" cy="4876800"/>
          </a:xfrm>
        </p:spPr>
        <p:txBody>
          <a:bodyPr/>
          <a:lstStyle/>
          <a:p>
            <a:r>
              <a:rPr lang="en-US" dirty="0" smtClean="0"/>
              <a:t>Resource Utilization: </a:t>
            </a:r>
          </a:p>
          <a:p>
            <a:endParaRPr lang="en-US" dirty="0" smtClean="0"/>
          </a:p>
          <a:p>
            <a:endParaRPr lang="en-US" dirty="0"/>
          </a:p>
          <a:p>
            <a:endParaRPr lang="en-US" dirty="0" smtClean="0"/>
          </a:p>
          <a:p>
            <a:endParaRPr lang="en-US" dirty="0"/>
          </a:p>
          <a:p>
            <a:r>
              <a:rPr lang="en-US" dirty="0" smtClean="0"/>
              <a:t>Constraints:</a:t>
            </a:r>
          </a:p>
          <a:p>
            <a:endParaRPr lang="en-US" dirty="0" smtClean="0"/>
          </a:p>
        </p:txBody>
      </p:sp>
    </p:spTree>
    <p:extLst>
      <p:ext uri="{BB962C8B-B14F-4D97-AF65-F5344CB8AC3E}">
        <p14:creationId xmlns:p14="http://schemas.microsoft.com/office/powerpoint/2010/main" val="3920425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Decision making –  Special Order</a:t>
            </a:r>
            <a:endParaRPr lang="en-US" dirty="0"/>
          </a:p>
        </p:txBody>
      </p:sp>
      <p:sp>
        <p:nvSpPr>
          <p:cNvPr id="3" name="Content Placeholder 2"/>
          <p:cNvSpPr>
            <a:spLocks noGrp="1"/>
          </p:cNvSpPr>
          <p:nvPr>
            <p:ph idx="1"/>
          </p:nvPr>
        </p:nvSpPr>
        <p:spPr/>
        <p:txBody>
          <a:bodyPr/>
          <a:lstStyle/>
          <a:p>
            <a:r>
              <a:rPr lang="en-US" dirty="0" smtClean="0"/>
              <a:t>Possible questions </a:t>
            </a:r>
          </a:p>
          <a:p>
            <a:pPr lvl="1"/>
            <a:r>
              <a:rPr lang="en-US" dirty="0" smtClean="0"/>
              <a:t> do I have excess capacity?</a:t>
            </a:r>
          </a:p>
          <a:p>
            <a:pPr lvl="1"/>
            <a:r>
              <a:rPr lang="en-US" dirty="0" smtClean="0"/>
              <a:t> will this special order impact the future?</a:t>
            </a:r>
          </a:p>
          <a:p>
            <a:pPr marL="274320" lvl="1" indent="0">
              <a:buNone/>
            </a:pPr>
            <a:endParaRPr lang="en-US" dirty="0" smtClean="0"/>
          </a:p>
        </p:txBody>
      </p:sp>
      <p:sp>
        <p:nvSpPr>
          <p:cNvPr id="4" name="Rectangle 3"/>
          <p:cNvSpPr/>
          <p:nvPr/>
        </p:nvSpPr>
        <p:spPr>
          <a:xfrm>
            <a:off x="457200" y="3048000"/>
            <a:ext cx="8001000" cy="2862322"/>
          </a:xfrm>
          <a:prstGeom prst="rect">
            <a:avLst/>
          </a:prstGeom>
        </p:spPr>
        <p:txBody>
          <a:bodyPr wrap="square">
            <a:spAutoFit/>
          </a:bodyPr>
          <a:lstStyle/>
          <a:p>
            <a:r>
              <a:rPr lang="en-US" b="1" dirty="0"/>
              <a:t>3-7:</a:t>
            </a:r>
            <a:r>
              <a:rPr lang="en-US" dirty="0"/>
              <a:t> </a:t>
            </a:r>
            <a:r>
              <a:rPr lang="en-US" dirty="0" err="1"/>
              <a:t>SunFun</a:t>
            </a:r>
            <a:r>
              <a:rPr lang="en-US" dirty="0"/>
              <a:t> makes beach equipment, including </a:t>
            </a:r>
            <a:r>
              <a:rPr lang="en-US" dirty="0" err="1"/>
              <a:t>frisbees</a:t>
            </a:r>
            <a:r>
              <a:rPr lang="en-US" dirty="0"/>
              <a:t>. The cost to make each </a:t>
            </a:r>
            <a:r>
              <a:rPr lang="en-US" dirty="0" err="1"/>
              <a:t>frisbee</a:t>
            </a:r>
            <a:r>
              <a:rPr lang="en-US" dirty="0"/>
              <a:t> (assuming 100,000 are produced each year) is as follows: materials of $0.50 per unit; labor of $0.10 per unit, variable overhead (such as factory electricity) of $0.15 per unit, and allocated fixed overhead of $0.25 per unit (an allocation of costs such as factory rent and insurance). An Australian company approaches </a:t>
            </a:r>
            <a:r>
              <a:rPr lang="en-US" dirty="0" err="1"/>
              <a:t>SunFun</a:t>
            </a:r>
            <a:r>
              <a:rPr lang="en-US" dirty="0"/>
              <a:t> for a large order in February (typically a slow month) and offers to buy 10,000 </a:t>
            </a:r>
            <a:r>
              <a:rPr lang="en-US" dirty="0" err="1"/>
              <a:t>frisbees</a:t>
            </a:r>
            <a:r>
              <a:rPr lang="en-US" dirty="0"/>
              <a:t> for $0.90 each. Regular sales would not be affected and capacity is available to produce them. Total fixed costs will be unaffected. The normal selling price is $1.25 each. What will be the effect on profits from accepting the order?</a:t>
            </a:r>
          </a:p>
        </p:txBody>
      </p:sp>
      <p:sp>
        <p:nvSpPr>
          <p:cNvPr id="5" name="Rectangle 4"/>
          <p:cNvSpPr/>
          <p:nvPr/>
        </p:nvSpPr>
        <p:spPr>
          <a:xfrm>
            <a:off x="304800" y="6400800"/>
            <a:ext cx="6248400" cy="369332"/>
          </a:xfrm>
          <a:prstGeom prst="rect">
            <a:avLst/>
          </a:prstGeom>
        </p:spPr>
        <p:txBody>
          <a:bodyPr wrap="square">
            <a:spAutoFit/>
          </a:bodyPr>
          <a:lstStyle/>
          <a:p>
            <a:r>
              <a:rPr lang="en-US" dirty="0"/>
              <a:t>http://denniscaplan.fatcow.com/Chapter03EOC.htm</a:t>
            </a:r>
          </a:p>
        </p:txBody>
      </p:sp>
    </p:spTree>
    <p:extLst>
      <p:ext uri="{BB962C8B-B14F-4D97-AF65-F5344CB8AC3E}">
        <p14:creationId xmlns:p14="http://schemas.microsoft.com/office/powerpoint/2010/main" val="1085379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533400"/>
          </a:xfrm>
        </p:spPr>
        <p:txBody>
          <a:bodyPr>
            <a:normAutofit fontScale="90000"/>
          </a:bodyPr>
          <a:lstStyle/>
          <a:p>
            <a:r>
              <a:rPr lang="en-US" dirty="0" smtClean="0"/>
              <a:t>Decision making –  Make or Buy</a:t>
            </a:r>
            <a:endParaRPr lang="en-US" dirty="0"/>
          </a:p>
        </p:txBody>
      </p:sp>
      <p:sp>
        <p:nvSpPr>
          <p:cNvPr id="3" name="Content Placeholder 2"/>
          <p:cNvSpPr>
            <a:spLocks noGrp="1"/>
          </p:cNvSpPr>
          <p:nvPr>
            <p:ph idx="1"/>
          </p:nvPr>
        </p:nvSpPr>
        <p:spPr>
          <a:xfrm>
            <a:off x="381000" y="1066800"/>
            <a:ext cx="8229600" cy="4876800"/>
          </a:xfrm>
        </p:spPr>
        <p:txBody>
          <a:bodyPr/>
          <a:lstStyle/>
          <a:p>
            <a:r>
              <a:rPr lang="en-US" dirty="0" smtClean="0"/>
              <a:t>Key is avoidable cost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63757339"/>
              </p:ext>
            </p:extLst>
          </p:nvPr>
        </p:nvGraphicFramePr>
        <p:xfrm>
          <a:off x="248216" y="4800600"/>
          <a:ext cx="8153400" cy="1371600"/>
        </p:xfrm>
        <a:graphic>
          <a:graphicData uri="http://schemas.openxmlformats.org/drawingml/2006/table">
            <a:tbl>
              <a:tblPr firstRow="1" firstCol="1" lastRow="1" lastCol="1" bandRow="1" bandCol="1"/>
              <a:tblGrid>
                <a:gridCol w="5427868"/>
                <a:gridCol w="2725532"/>
              </a:tblGrid>
              <a:tr h="0">
                <a:tc>
                  <a:txBody>
                    <a:bodyPr/>
                    <a:lstStyle/>
                    <a:p>
                      <a:pPr marL="1828800" marR="274320" indent="-1440180">
                        <a:spcBef>
                          <a:spcPts val="0"/>
                        </a:spcBef>
                        <a:spcAft>
                          <a:spcPts val="0"/>
                        </a:spcAft>
                        <a:tabLst>
                          <a:tab pos="0" algn="ctr"/>
                        </a:tabLst>
                      </a:pPr>
                      <a:r>
                        <a:rPr lang="en-US" dirty="0">
                          <a:effectLst/>
                        </a:rPr>
                        <a:t>Materials used to make the widgets</a:t>
                      </a:r>
                    </a:p>
                    <a:p>
                      <a:pPr marL="1828800" marR="274320" indent="-1440180">
                        <a:spcBef>
                          <a:spcPts val="0"/>
                        </a:spcBef>
                        <a:spcAft>
                          <a:spcPts val="0"/>
                        </a:spcAft>
                        <a:tabLst>
                          <a:tab pos="0" algn="ctr"/>
                        </a:tabLst>
                      </a:pPr>
                      <a:r>
                        <a:rPr lang="en-US" dirty="0">
                          <a:effectLst/>
                        </a:rPr>
                        <a:t>Labor incurred to make the widgets</a:t>
                      </a:r>
                    </a:p>
                    <a:p>
                      <a:pPr marL="1828800" marR="274320" indent="-1440180">
                        <a:spcBef>
                          <a:spcPts val="0"/>
                        </a:spcBef>
                        <a:spcAft>
                          <a:spcPts val="0"/>
                        </a:spcAft>
                        <a:tabLst>
                          <a:tab pos="0" algn="ctr"/>
                        </a:tabLst>
                      </a:pPr>
                      <a:r>
                        <a:rPr lang="en-US" dirty="0">
                          <a:effectLst/>
                        </a:rPr>
                        <a:t>Other manufacturing costs</a:t>
                      </a:r>
                    </a:p>
                    <a:p>
                      <a:pPr marL="1828800" marR="274320" indent="-1440180">
                        <a:spcBef>
                          <a:spcPts val="0"/>
                        </a:spcBef>
                        <a:spcAft>
                          <a:spcPts val="0"/>
                        </a:spcAft>
                        <a:tabLst>
                          <a:tab pos="0" algn="ctr"/>
                        </a:tabLst>
                      </a:pPr>
                      <a:r>
                        <a:rPr lang="en-US" dirty="0">
                          <a:effectLst/>
                        </a:rPr>
                        <a:t>  Total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21665" marR="164465" algn="r">
                        <a:spcBef>
                          <a:spcPts val="0"/>
                        </a:spcBef>
                        <a:spcAft>
                          <a:spcPts val="0"/>
                        </a:spcAft>
                        <a:tabLst>
                          <a:tab pos="0" algn="l"/>
                        </a:tabLst>
                      </a:pPr>
                      <a:r>
                        <a:rPr lang="en-US" dirty="0">
                          <a:effectLst/>
                        </a:rPr>
                        <a:t>$44,000</a:t>
                      </a:r>
                    </a:p>
                    <a:p>
                      <a:pPr marL="621665" marR="164465" algn="r">
                        <a:spcBef>
                          <a:spcPts val="0"/>
                        </a:spcBef>
                        <a:spcAft>
                          <a:spcPts val="0"/>
                        </a:spcAft>
                        <a:tabLst>
                          <a:tab pos="0" algn="l"/>
                        </a:tabLst>
                      </a:pPr>
                      <a:r>
                        <a:rPr lang="en-US" dirty="0">
                          <a:effectLst/>
                        </a:rPr>
                        <a:t>20,000</a:t>
                      </a:r>
                    </a:p>
                    <a:p>
                      <a:pPr marL="621665" marR="164465" algn="r">
                        <a:spcBef>
                          <a:spcPts val="0"/>
                        </a:spcBef>
                        <a:spcAft>
                          <a:spcPts val="0"/>
                        </a:spcAft>
                        <a:tabLst>
                          <a:tab pos="0" algn="l"/>
                        </a:tabLst>
                      </a:pPr>
                      <a:r>
                        <a:rPr lang="en-US" u="sng" dirty="0">
                          <a:effectLst/>
                        </a:rPr>
                        <a:t>60,000</a:t>
                      </a:r>
                      <a:endParaRPr lang="en-US" dirty="0">
                        <a:effectLst/>
                      </a:endParaRPr>
                    </a:p>
                    <a:p>
                      <a:pPr marL="621665" marR="164465" algn="r">
                        <a:spcBef>
                          <a:spcPts val="0"/>
                        </a:spcBef>
                        <a:spcAft>
                          <a:spcPts val="0"/>
                        </a:spcAft>
                        <a:tabLst>
                          <a:tab pos="0" algn="l"/>
                        </a:tabLst>
                      </a:pPr>
                      <a:r>
                        <a:rPr lang="en-US" u="dbl" dirty="0">
                          <a:effectLst/>
                        </a:rPr>
                        <a:t>$124,000</a:t>
                      </a:r>
                      <a:endParaRPr lang="en-US" dirty="0">
                        <a:effectLst/>
                      </a:endParaRPr>
                    </a:p>
                    <a:p>
                      <a:pPr marL="1828800" marR="1743075">
                        <a:spcBef>
                          <a:spcPts val="0"/>
                        </a:spcBef>
                        <a:spcAft>
                          <a:spcPts val="0"/>
                        </a:spcAft>
                        <a:tabLst>
                          <a:tab pos="0" algn="l"/>
                        </a:tabLst>
                      </a:pPr>
                      <a:r>
                        <a:rPr lang="en-US" dirty="0">
                          <a:effectLst/>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9890C8"/>
                      </a:solidFill>
                      <a:prstDash val="solid"/>
                      <a:round/>
                      <a:headEnd type="none" w="med" len="med"/>
                      <a:tailEnd type="none" w="med" len="med"/>
                    </a:lnR>
                    <a:lnT w="12700" cap="flat" cmpd="sng" algn="ctr">
                      <a:solidFill>
                        <a:srgbClr val="9890C8"/>
                      </a:solidFill>
                      <a:prstDash val="solid"/>
                      <a:round/>
                      <a:headEnd type="none" w="med" len="med"/>
                      <a:tailEnd type="none" w="med" len="med"/>
                    </a:lnT>
                    <a:lnB w="12700" cap="flat" cmpd="sng" algn="ctr">
                      <a:solidFill>
                        <a:srgbClr val="9890C8"/>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228600" y="1309302"/>
            <a:ext cx="8610600"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0" algn="l"/>
              </a:tabLst>
            </a:pPr>
            <a:endParaRPr kumimoji="0" lang="en-US" sz="1800" b="1" i="0" u="none" strike="noStrike" cap="none" normalizeH="0" baseline="0" dirty="0" smtClean="0">
              <a:ln>
                <a:noFill/>
              </a:ln>
              <a:solidFill>
                <a:schemeClr val="tx1"/>
              </a:solidFill>
              <a:effectLst/>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tab pos="0" algn="l"/>
              </a:tabLst>
            </a:pPr>
            <a:endParaRPr lang="en-US" b="1" dirty="0">
              <a:latin typeface="Arial" charset="0"/>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tab pos="0" algn="l"/>
              </a:tabLst>
            </a:pPr>
            <a:r>
              <a:rPr kumimoji="0" lang="en-US" sz="1800" b="1" i="0" u="none" strike="noStrike" cap="none" normalizeH="0" baseline="0" dirty="0" smtClean="0">
                <a:ln>
                  <a:noFill/>
                </a:ln>
                <a:solidFill>
                  <a:schemeClr val="tx1"/>
                </a:solidFill>
                <a:effectLst/>
                <a:latin typeface="Arial" charset="0"/>
                <a:cs typeface="Arial" charset="0"/>
              </a:rPr>
              <a:t>3-6:</a:t>
            </a:r>
            <a:r>
              <a:rPr kumimoji="0" lang="en-US" sz="1800" b="0" i="0" u="none" strike="noStrike" cap="none" normalizeH="0" baseline="0" dirty="0" smtClean="0">
                <a:ln>
                  <a:noFill/>
                </a:ln>
                <a:solidFill>
                  <a:srgbClr val="003300"/>
                </a:solidFill>
                <a:effectLst/>
                <a:latin typeface="Arial" charset="0"/>
                <a:cs typeface="Arial" charset="0"/>
              </a:rPr>
              <a:t> </a:t>
            </a:r>
            <a:r>
              <a:rPr kumimoji="0" lang="en-US" sz="1800" b="0" i="0" u="none" strike="noStrike" cap="none" normalizeH="0" baseline="0" dirty="0" smtClean="0">
                <a:ln>
                  <a:noFill/>
                </a:ln>
                <a:solidFill>
                  <a:schemeClr val="tx1"/>
                </a:solidFill>
                <a:effectLst/>
                <a:latin typeface="Arial" charset="0"/>
                <a:cs typeface="Arial" charset="0"/>
              </a:rPr>
              <a:t>Smith Company makes widgets. Newman Company has approached Smith with a proposal to sell the company one of the components used to make widgets at a price of $100,000 for 50,000 units. Smith is currently making these components in its own factory. The following costs are associated with this part of the process when 50,000 units are produced:</a:t>
            </a:r>
          </a:p>
          <a:p>
            <a:pPr marL="0" marR="0" lvl="0" indent="0" algn="l" defTabSz="914400" rtl="0" eaLnBrk="1" fontAlgn="base" latinLnBrk="0" hangingPunct="1">
              <a:lnSpc>
                <a:spcPct val="100000"/>
              </a:lnSpc>
              <a:spcBef>
                <a:spcPct val="0"/>
              </a:spcBef>
              <a:spcAft>
                <a:spcPct val="0"/>
              </a:spcAft>
              <a:buClrTx/>
              <a:buSzTx/>
              <a:buFontTx/>
              <a:buNone/>
              <a:tabLst>
                <a:tab pos="0" algn="l"/>
              </a:tabLst>
            </a:pPr>
            <a:endParaRPr kumimoji="0" lang="en-US" sz="18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tab pos="0" algn="l"/>
              </a:tabLst>
            </a:pPr>
            <a:r>
              <a:rPr kumimoji="0" lang="en-US" sz="1800" b="0" i="0" u="none" strike="noStrike" cap="none" normalizeH="0" baseline="0" dirty="0" smtClean="0">
                <a:ln>
                  <a:noFill/>
                </a:ln>
                <a:solidFill>
                  <a:schemeClr val="tx1"/>
                </a:solidFill>
                <a:effectLst/>
                <a:latin typeface="Arial" charset="0"/>
                <a:cs typeface="Arial" charset="0"/>
              </a:rPr>
              <a:t>The category “other manufacturing costs” includes $28,000 of costs that will be eliminated if the components are no longer produced by Smith. The remaining costs in this category will continue to be incurred, whether or not Smith makes the components. </a:t>
            </a:r>
          </a:p>
          <a:p>
            <a:pPr marL="0" marR="0" lvl="0" indent="0" algn="l" defTabSz="914400" rtl="0" eaLnBrk="0" fontAlgn="base" latinLnBrk="0" hangingPunct="0">
              <a:lnSpc>
                <a:spcPct val="100000"/>
              </a:lnSpc>
              <a:spcBef>
                <a:spcPct val="0"/>
              </a:spcBef>
              <a:spcAft>
                <a:spcPct val="0"/>
              </a:spcAft>
              <a:buClrTx/>
              <a:buSzTx/>
              <a:buFontTx/>
              <a:buNone/>
              <a:tabLst>
                <a:tab pos="0" algn="l"/>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6" name="Rectangle 5"/>
          <p:cNvSpPr/>
          <p:nvPr/>
        </p:nvSpPr>
        <p:spPr>
          <a:xfrm>
            <a:off x="266322" y="6239326"/>
            <a:ext cx="6363077" cy="276999"/>
          </a:xfrm>
          <a:prstGeom prst="rect">
            <a:avLst/>
          </a:prstGeom>
        </p:spPr>
        <p:txBody>
          <a:bodyPr wrap="square">
            <a:spAutoFit/>
          </a:bodyPr>
          <a:lstStyle/>
          <a:p>
            <a:r>
              <a:rPr lang="en-US" sz="1200" dirty="0"/>
              <a:t>http://denniscaplan.fatcow.com/Chapter03EOC.htm</a:t>
            </a:r>
          </a:p>
        </p:txBody>
      </p:sp>
    </p:spTree>
    <p:extLst>
      <p:ext uri="{BB962C8B-B14F-4D97-AF65-F5344CB8AC3E}">
        <p14:creationId xmlns:p14="http://schemas.microsoft.com/office/powerpoint/2010/main" val="2928715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Decision making – </a:t>
            </a:r>
            <a:br>
              <a:rPr lang="en-US" dirty="0" smtClean="0"/>
            </a:br>
            <a:r>
              <a:rPr lang="en-US" dirty="0"/>
              <a:t> </a:t>
            </a:r>
            <a:r>
              <a:rPr lang="en-US" dirty="0" smtClean="0"/>
              <a:t>  Drop a product line or service</a:t>
            </a:r>
            <a:endParaRPr lang="en-US" dirty="0"/>
          </a:p>
        </p:txBody>
      </p:sp>
      <p:sp>
        <p:nvSpPr>
          <p:cNvPr id="3" name="Content Placeholder 2"/>
          <p:cNvSpPr>
            <a:spLocks noGrp="1"/>
          </p:cNvSpPr>
          <p:nvPr>
            <p:ph idx="1"/>
          </p:nvPr>
        </p:nvSpPr>
        <p:spPr/>
        <p:txBody>
          <a:bodyPr/>
          <a:lstStyle/>
          <a:p>
            <a:r>
              <a:rPr lang="en-US" dirty="0" smtClean="0"/>
              <a:t>If fixed cost savings is greater than the contribution margin of the product.</a:t>
            </a:r>
            <a:endParaRPr lang="en-US" dirty="0"/>
          </a:p>
        </p:txBody>
      </p:sp>
    </p:spTree>
    <p:extLst>
      <p:ext uri="{BB962C8B-B14F-4D97-AF65-F5344CB8AC3E}">
        <p14:creationId xmlns:p14="http://schemas.microsoft.com/office/powerpoint/2010/main" val="48322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371600"/>
          </a:xfrm>
        </p:spPr>
        <p:txBody>
          <a:bodyPr>
            <a:normAutofit fontScale="90000"/>
          </a:bodyPr>
          <a:lstStyle/>
          <a:p>
            <a:r>
              <a:rPr lang="en-US" dirty="0" smtClean="0"/>
              <a:t>Decision making –  </a:t>
            </a:r>
            <a:br>
              <a:rPr lang="en-US" dirty="0" smtClean="0"/>
            </a:br>
            <a:r>
              <a:rPr lang="en-US" dirty="0" smtClean="0"/>
              <a:t>Sell or process further</a:t>
            </a:r>
            <a:br>
              <a:rPr lang="en-US" dirty="0" smtClean="0"/>
            </a:br>
            <a:endParaRPr lang="en-US" dirty="0"/>
          </a:p>
        </p:txBody>
      </p:sp>
      <p:sp>
        <p:nvSpPr>
          <p:cNvPr id="3" name="Content Placeholder 2"/>
          <p:cNvSpPr>
            <a:spLocks noGrp="1"/>
          </p:cNvSpPr>
          <p:nvPr>
            <p:ph idx="1"/>
          </p:nvPr>
        </p:nvSpPr>
        <p:spPr/>
        <p:txBody>
          <a:bodyPr/>
          <a:lstStyle/>
          <a:p>
            <a:r>
              <a:rPr lang="en-US" dirty="0" smtClean="0"/>
              <a:t>Most common example is unfinished furniture.</a:t>
            </a:r>
          </a:p>
          <a:p>
            <a:endParaRPr lang="en-US" dirty="0"/>
          </a:p>
          <a:p>
            <a:pPr lvl="1"/>
            <a:r>
              <a:rPr lang="en-US" dirty="0" smtClean="0"/>
              <a:t>Same idea as the other decisions.</a:t>
            </a:r>
          </a:p>
          <a:p>
            <a:pPr lvl="2"/>
            <a:r>
              <a:rPr lang="en-US" dirty="0" smtClean="0"/>
              <a:t>What are the additional cost I will have if I finish?</a:t>
            </a:r>
          </a:p>
          <a:p>
            <a:pPr lvl="2"/>
            <a:r>
              <a:rPr lang="en-US" dirty="0" smtClean="0"/>
              <a:t>What is the additional revenue if I sell it finished?</a:t>
            </a:r>
          </a:p>
          <a:p>
            <a:pPr lvl="2"/>
            <a:r>
              <a:rPr lang="en-US" dirty="0" smtClean="0"/>
              <a:t>What is the risk?</a:t>
            </a:r>
          </a:p>
        </p:txBody>
      </p:sp>
    </p:spTree>
    <p:extLst>
      <p:ext uri="{BB962C8B-B14F-4D97-AF65-F5344CB8AC3E}">
        <p14:creationId xmlns:p14="http://schemas.microsoft.com/office/powerpoint/2010/main" val="23975502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352</TotalTime>
  <Words>823</Words>
  <Application>Microsoft Office PowerPoint</Application>
  <PresentationFormat>On-screen Show (4:3)</PresentationFormat>
  <Paragraphs>76</Paragraphs>
  <Slides>11</Slides>
  <Notes>4</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Clarity</vt:lpstr>
      <vt:lpstr>PowerPoint Presentation</vt:lpstr>
      <vt:lpstr>Budget’s continued……</vt:lpstr>
      <vt:lpstr>Decision making – what matters?</vt:lpstr>
      <vt:lpstr>Example: </vt:lpstr>
      <vt:lpstr>Decision making – what matters?</vt:lpstr>
      <vt:lpstr>Decision making –  Special Order</vt:lpstr>
      <vt:lpstr>Decision making –  Make or Buy</vt:lpstr>
      <vt:lpstr>Decision making –     Drop a product line or service</vt:lpstr>
      <vt:lpstr>Decision making –   Sell or process further </vt:lpstr>
      <vt:lpstr>Static vs Flexible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Windows User</cp:lastModifiedBy>
  <cp:revision>22</cp:revision>
  <cp:lastPrinted>2011-07-07T02:56:10Z</cp:lastPrinted>
  <dcterms:created xsi:type="dcterms:W3CDTF">2011-01-12T02:54:36Z</dcterms:created>
  <dcterms:modified xsi:type="dcterms:W3CDTF">2013-02-18T19:45:27Z</dcterms:modified>
</cp:coreProperties>
</file>