
<file path=[Content_Types].xml><?xml version="1.0" encoding="utf-8"?>
<Types xmlns="http://schemas.openxmlformats.org/package/2006/content-types">
  <Default Extension="jpeg" ContentType="image/jpeg"/>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ink/ink1.xml" ContentType="application/inkml+xml"/>
  <Override PartName="/ppt/ink/ink2.xml" ContentType="application/inkml+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handoutMasterIdLst>
    <p:handoutMasterId r:id="rId19"/>
  </p:handoutMasterIdLst>
  <p:sldIdLst>
    <p:sldId id="272" r:id="rId2"/>
    <p:sldId id="271" r:id="rId3"/>
    <p:sldId id="273" r:id="rId4"/>
    <p:sldId id="275" r:id="rId5"/>
    <p:sldId id="276" r:id="rId6"/>
    <p:sldId id="286" r:id="rId7"/>
    <p:sldId id="277" r:id="rId8"/>
    <p:sldId id="285" r:id="rId9"/>
    <p:sldId id="281" r:id="rId10"/>
    <p:sldId id="280" r:id="rId11"/>
    <p:sldId id="279" r:id="rId12"/>
    <p:sldId id="278" r:id="rId13"/>
    <p:sldId id="282" r:id="rId14"/>
    <p:sldId id="283" r:id="rId15"/>
    <p:sldId id="284" r:id="rId16"/>
    <p:sldId id="270" r:id="rId17"/>
  </p:sldIdLst>
  <p:sldSz cx="9144000" cy="6858000" type="screen4x3"/>
  <p:notesSz cx="6954838"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1" autoAdjust="0"/>
    <p:restoredTop sz="94671" autoAdjust="0"/>
  </p:normalViewPr>
  <p:slideViewPr>
    <p:cSldViewPr>
      <p:cViewPr varScale="1">
        <p:scale>
          <a:sx n="84" d="100"/>
          <a:sy n="84" d="100"/>
        </p:scale>
        <p:origin x="-1406" y="-62"/>
      </p:cViewPr>
      <p:guideLst>
        <p:guide orient="horz" pos="2160"/>
        <p:guide pos="2880"/>
      </p:guideLst>
    </p:cSldViewPr>
  </p:slideViewPr>
  <p:outlineViewPr>
    <p:cViewPr>
      <p:scale>
        <a:sx n="33" d="100"/>
        <a:sy n="33" d="100"/>
      </p:scale>
      <p:origin x="0" y="39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763" cy="465455"/>
          </a:xfrm>
          <a:prstGeom prst="rect">
            <a:avLst/>
          </a:prstGeom>
        </p:spPr>
        <p:txBody>
          <a:bodyPr vert="horz" lIns="92930" tIns="46465" rIns="92930" bIns="46465" rtlCol="0"/>
          <a:lstStyle>
            <a:lvl1pPr algn="l">
              <a:defRPr sz="1200"/>
            </a:lvl1pPr>
          </a:lstStyle>
          <a:p>
            <a:endParaRPr lang="en-US" dirty="0"/>
          </a:p>
        </p:txBody>
      </p:sp>
      <p:sp>
        <p:nvSpPr>
          <p:cNvPr id="3" name="Date Placeholder 2"/>
          <p:cNvSpPr>
            <a:spLocks noGrp="1"/>
          </p:cNvSpPr>
          <p:nvPr>
            <p:ph type="dt" sz="quarter" idx="1"/>
          </p:nvPr>
        </p:nvSpPr>
        <p:spPr>
          <a:xfrm>
            <a:off x="3939466" y="0"/>
            <a:ext cx="3013763" cy="465455"/>
          </a:xfrm>
          <a:prstGeom prst="rect">
            <a:avLst/>
          </a:prstGeom>
        </p:spPr>
        <p:txBody>
          <a:bodyPr vert="horz" lIns="92930" tIns="46465" rIns="92930" bIns="46465" rtlCol="0"/>
          <a:lstStyle>
            <a:lvl1pPr algn="r">
              <a:defRPr sz="1200"/>
            </a:lvl1pPr>
          </a:lstStyle>
          <a:p>
            <a:fld id="{E0C0B926-50D1-446F-BE15-C104286BAB96}" type="datetimeFigureOut">
              <a:rPr lang="en-US" smtClean="0"/>
              <a:t>2/18/2013</a:t>
            </a:fld>
            <a:endParaRPr lang="en-US" dirty="0"/>
          </a:p>
        </p:txBody>
      </p:sp>
      <p:sp>
        <p:nvSpPr>
          <p:cNvPr id="4" name="Footer Placeholder 3"/>
          <p:cNvSpPr>
            <a:spLocks noGrp="1"/>
          </p:cNvSpPr>
          <p:nvPr>
            <p:ph type="ftr" sz="quarter" idx="2"/>
          </p:nvPr>
        </p:nvSpPr>
        <p:spPr>
          <a:xfrm>
            <a:off x="0" y="8842029"/>
            <a:ext cx="3013763" cy="465455"/>
          </a:xfrm>
          <a:prstGeom prst="rect">
            <a:avLst/>
          </a:prstGeom>
        </p:spPr>
        <p:txBody>
          <a:bodyPr vert="horz" lIns="92930" tIns="46465" rIns="92930" bIns="46465"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39466" y="8842029"/>
            <a:ext cx="3013763" cy="465455"/>
          </a:xfrm>
          <a:prstGeom prst="rect">
            <a:avLst/>
          </a:prstGeom>
        </p:spPr>
        <p:txBody>
          <a:bodyPr vert="horz" lIns="92930" tIns="46465" rIns="92930" bIns="46465" rtlCol="0" anchor="b"/>
          <a:lstStyle>
            <a:lvl1pPr algn="r">
              <a:defRPr sz="1200"/>
            </a:lvl1pPr>
          </a:lstStyle>
          <a:p>
            <a:fld id="{886DB0CB-64FF-48B7-9F10-EBC54E572485}" type="slidenum">
              <a:rPr lang="en-US" smtClean="0"/>
              <a:t>‹#›</a:t>
            </a:fld>
            <a:endParaRPr lang="en-US" dirty="0"/>
          </a:p>
        </p:txBody>
      </p:sp>
    </p:spTree>
    <p:extLst>
      <p:ext uri="{BB962C8B-B14F-4D97-AF65-F5344CB8AC3E}">
        <p14:creationId xmlns:p14="http://schemas.microsoft.com/office/powerpoint/2010/main" val="181065918"/>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ax="6281" units="in"/>
          <inkml:channel name="Y" type="integer" max="4761" units="in"/>
          <inkml:channel name="F" type="integer" max="32767" units="dev"/>
        </inkml:traceFormat>
        <inkml:channelProperties>
          <inkml:channelProperty channel="X" name="resolution" value="508.00708" units="1/in"/>
          <inkml:channelProperty channel="Y" name="resolution" value="508.00253" units="1/in"/>
          <inkml:channelProperty channel="F" name="resolution" value="0" units="1/dev"/>
        </inkml:channelProperties>
      </inkml:inkSource>
      <inkml:timestamp xml:id="ts0" timeString="2011-08-03T02:55:01.339"/>
    </inkml:context>
    <inkml:brush xml:id="br0">
      <inkml:brushProperty name="width" value="0.06667" units="cm"/>
      <inkml:brushProperty name="height" value="0.06667" units="cm"/>
      <inkml:brushProperty name="fitToCurve" value="1"/>
    </inkml:brush>
  </inkml:definitions>
  <inkml:traceGroup>
    <inkml:annotationXML>
      <emma:emma xmlns:emma="http://www.w3.org/2003/04/emma" version="1.0">
        <emma:interpretation id="{DEE1AB75-04E9-4C75-B03F-9B07FF6B148B}" emma:medium="tactile" emma:mode="ink">
          <msink:context xmlns:msink="http://schemas.microsoft.com/ink/2010/main" type="writingRegion" rotatedBoundingBox="19648,4635 23272,4233 23527,6530 19903,6932"/>
        </emma:interpretation>
      </emma:emma>
    </inkml:annotationXML>
    <inkml:traceGroup>
      <inkml:annotationXML>
        <emma:emma xmlns:emma="http://www.w3.org/2003/04/emma" version="1.0">
          <emma:interpretation id="{BD89293C-3A54-437A-A359-8BCDD584C267}" emma:medium="tactile" emma:mode="ink">
            <msink:context xmlns:msink="http://schemas.microsoft.com/ink/2010/main" type="paragraph" rotatedBoundingBox="19648,4635 23272,4233 23527,6530 19903,6932" alignmentLevel="1"/>
          </emma:interpretation>
        </emma:emma>
      </inkml:annotationXML>
      <inkml:traceGroup>
        <inkml:annotationXML>
          <emma:emma xmlns:emma="http://www.w3.org/2003/04/emma" version="1.0">
            <emma:interpretation id="{8F838947-B3F1-4A5E-93F8-FB3848D54570}" emma:medium="tactile" emma:mode="ink">
              <msink:context xmlns:msink="http://schemas.microsoft.com/ink/2010/main" type="line" rotatedBoundingBox="19648,4635 23272,4233 23527,6530 19903,6932"/>
            </emma:interpretation>
          </emma:emma>
        </inkml:annotationXML>
        <inkml:traceGroup>
          <inkml:annotationXML>
            <emma:emma xmlns:emma="http://www.w3.org/2003/04/emma" version="1.0">
              <emma:interpretation id="{B5CCD6BC-F951-498E-9073-9126BF53CBDE}" emma:medium="tactile" emma:mode="ink">
                <msink:context xmlns:msink="http://schemas.microsoft.com/ink/2010/main" type="inkWord" rotatedBoundingBox="19648,4635 23272,4233 23527,6530 19903,6932"/>
              </emma:interpretation>
              <emma:one-of disjunction-type="recognition" id="oneOf0">
                <emma:interpretation id="interp0" emma:lang="en-US" emma:confidence="0">
                  <emma:literal>i☺"</emma:literal>
                </emma:interpretation>
                <emma:interpretation id="interp1" emma:lang="en-US" emma:confidence="0">
                  <emma:literal>in☺" ,</emma:literal>
                </emma:interpretation>
                <emma:interpretation id="interp2" emma:lang="en-US" emma:confidence="0">
                  <emma:literal>is☺" ,</emma:literal>
                </emma:interpretation>
                <emma:interpretation id="interp3" emma:lang="en-US" emma:confidence="0">
                  <emma:literal>i☹"'</emma:literal>
                </emma:interpretation>
                <emma:interpretation id="interp4" emma:lang="en-US" emma:confidence="0">
                  <emma:literal>ct..... ,</emma:literal>
                </emma:interpretation>
              </emma:one-of>
            </emma:emma>
          </inkml:annotationXML>
          <inkml:trace contextRef="#ctx0" brushRef="#br0">1624 43 2949,'0'0'3527,"0"0"64,-39-44-2758,39 44 1,-40 0-321,-38 0 0,7 0-321,-46 0 1,-1 0 256,-31 81 0,-8-44 256,0 0 0,8 44-192,32 31 128,-1 6-320,0 0 0,9 31-193,69 6 64,1 0 129,39 0 0,0 1 127,39-45 129,71 45 257,8-38 64,39-44 64,31 7 0,47-7-321,-7 1 64,7-75-256,-8 0-64,9 0-129,-9-38 1,8-36-193,-7-7 0,-71-30-64,31 30 64,-31-68 257,-40-6 63,-46 37 65,7-38 0,-78 1-321,0 44 65,0-7-321,-109 6-1,-9-6-63,-78 43 0,8-5-1,-48 42 65,9 1-129,-47 0 65,85 37-898,32 0-64,48 0-4553,69 37-385,1 0-449</inkml:trace>
          <inkml:trace contextRef="#ctx0" brushRef="#br0" timeOffset="2384.1364">698 1464 1923,'0'0'2950,"0"0"128,0 0-1796,0 0 1,0 0 256,0 0 64,0 44-321,0-44 65,0 0-449,0 0 63,40 37-319,-40-37 127,39 0-256,-39 37 128,39-37-384,0 38 63,0-38-255,-39 37 63,40-37 0,-1 43 64,0-43 129,32 0 0,-32 0-1,39 0 1,-38 0-193,38 0 0,0 0-128,-38 0 0,30 0 129,9 0-1,-1 0 192,-39-43 1,40 6-193,-1 37 129,-46-38-257,46 1 0,-39 0 64,0-7 64,1 44 0,-1-37 65,0 0-193,-39 0 0,39 37-257,-39-44 1,0 44-450,0 0 1,0 0-2501,0 0-64,0-37-3014,0 37-385,39 0 3206</inkml:trace>
          <inkml:trace contextRef="#ctx0" brushRef="#br0" timeOffset="1320.0755">1161 1309 7181,'0'0'6092,"0"0"-321,0 0-4745,0 0 64,0 0-2180,0 0 64,0 0-4873,0 0-321,0 0 1090</inkml:trace>
          <inkml:trace contextRef="#ctx0" brushRef="#br0" timeOffset="465.0266">1161 732 7310,'0'0'5194,"0"0"-193,0 0-4873,0 43 129,0-43-3848,0 0-128,39 0-1668,-39 0 195</inkml:trace>
          <inkml:trace contextRef="#ctx0" brushRef="#br0" timeOffset="744.0424">1891 813 9297,'0'0'6349,"0"0"-386,0 0-5386,0 0 0,0 0-897,0 0 63,0 0-5835,0 0-576,0 0 384</inkml:trace>
          <inkml:trace contextRef="#ctx0" brushRef="#br0" timeOffset="3991.2283">1161 117 1731,'0'0'1924,"0"-37"-1219,0 37 0,0 0 1027,0-37-65,0 37 834,-39 0-1,0-44-576,0 44 0,7-37-962,-46 37 64,-1 0-770,-38-37 65,38 37-193,-31-37 0,-7 37 129,38 0 63,-38 0-191,38 37-1,48 0-192,-8 0 0,-1 44 192,40-44 0,40 0 129,30 7-1,48-7-1538,0 0 127,-1-37-4872,-46 0-321,46 0 1282</inkml:trace>
          <inkml:trace contextRef="#ctx0" brushRef="#br0" timeOffset="4409.2522">1436-230 2821,'0'0'3527,"0"0"192,0 0-2757,0 0 64,0 0-385,0 80 128,0-42-384,-40-1 64,40 0-385,-39 0 64,0-37-3719,39 44-192,0-44-770</inkml:trace>
          <inkml:trace contextRef="#ctx0" brushRef="#br0" timeOffset="4905.2806">2126-112 5899,'0'0'5130,"0"0"-321,0 37-4232,0 0 64,-39 0-512,39 44-1,0-44-1731,0 0 64,0 7-3527,39-44-256,0 0 1859</inkml:trace>
          <inkml:trace contextRef="#ctx0" brushRef="#br0" timeOffset="5144.2942">2510-1 5899,'0'0'5514,"0"44"-384,-39-7-3655,39 0-64,-39 0-834,39 44 128,0-44-1089,0-37 63,0 38-3783,0-38-128,0 0-1539,0 0 0</inkml:trace>
          <inkml:trace contextRef="#ctx0" brushRef="#br0" timeOffset="3160.1807">2816 347 2051,'0'0'4168,"0"0"129,0 0-1604,0 0 0,0 0-962,0 0 1,0 0-1027,39 0 65,-39-37-578,39-1 0,40 38-63,-40-37-1,0 0 128,40 37 1,-9-44-129,9 44 64,-1 0-256,1 0 64,-40 0 0,0 44 0,0-7 64,-39 0 65,0 1-1,0-1 64,0 6 1,-39-5-1,0-1 0,0-37 1,-40 37 63,40 0-63,-40-37-322,40 44 1,0-44-2116,8 37-1,31-37-4167,-40 0-449,40 0 2244</inkml:trace>
        </inkml:traceGroup>
      </inkml:traceGroup>
    </inkml:traceGroup>
  </inkml:traceGroup>
</inkml:ink>
</file>

<file path=ppt/ink/ink2.xml><?xml version="1.0" encoding="utf-8"?>
<inkml:ink xmlns:inkml="http://www.w3.org/2003/InkML">
  <inkml:definitions>
    <inkml:context xml:id="ctx0">
      <inkml:inkSource xml:id="inkSrc0">
        <inkml:traceFormat>
          <inkml:channel name="X" type="integer" max="6281" units="in"/>
          <inkml:channel name="Y" type="integer" max="4761" units="in"/>
          <inkml:channel name="F" type="integer" max="32767" units="dev"/>
        </inkml:traceFormat>
        <inkml:channelProperties>
          <inkml:channelProperty channel="X" name="resolution" value="508.00708" units="1/in"/>
          <inkml:channelProperty channel="Y" name="resolution" value="508.00253" units="1/in"/>
          <inkml:channelProperty channel="F" name="resolution" value="0" units="1/dev"/>
        </inkml:channelProperties>
      </inkml:inkSource>
      <inkml:timestamp xml:id="ts0" timeString="2011-08-03T02:55:06.020"/>
    </inkml:context>
    <inkml:brush xml:id="br0">
      <inkml:brushProperty name="width" value="0.06667" units="cm"/>
      <inkml:brushProperty name="height" value="0.06667" units="cm"/>
      <inkml:brushProperty name="fitToCurve" value="1"/>
    </inkml:brush>
  </inkml:definitions>
  <inkml:trace contextRef="#ctx0" brushRef="#br0">-1 0 4681,'0'0'4616,"0"0"-127,0 37-3527,0 0 0,0-37-513,0 37-65,0 7-704,0-7-1,0 0-3462,0-37-65,0 37-833</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0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40175" y="0"/>
            <a:ext cx="3013075" cy="465138"/>
          </a:xfrm>
          <a:prstGeom prst="rect">
            <a:avLst/>
          </a:prstGeom>
        </p:spPr>
        <p:txBody>
          <a:bodyPr vert="horz" lIns="91440" tIns="45720" rIns="91440" bIns="45720" rtlCol="0"/>
          <a:lstStyle>
            <a:lvl1pPr algn="r">
              <a:defRPr sz="1200"/>
            </a:lvl1pPr>
          </a:lstStyle>
          <a:p>
            <a:fld id="{962DAEB3-27E9-4313-B6FE-F256A474CA27}" type="datetimeFigureOut">
              <a:rPr lang="en-US" smtClean="0"/>
              <a:t>2/18/2013</a:t>
            </a:fld>
            <a:endParaRPr lang="en-US"/>
          </a:p>
        </p:txBody>
      </p:sp>
      <p:sp>
        <p:nvSpPr>
          <p:cNvPr id="4" name="Slide Image Placeholder 3"/>
          <p:cNvSpPr>
            <a:spLocks noGrp="1" noRot="1" noChangeAspect="1"/>
          </p:cNvSpPr>
          <p:nvPr>
            <p:ph type="sldImg" idx="2"/>
          </p:nvPr>
        </p:nvSpPr>
        <p:spPr>
          <a:xfrm>
            <a:off x="1150938" y="698500"/>
            <a:ext cx="4652962" cy="349091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95325" y="4421188"/>
            <a:ext cx="5564188" cy="4189412"/>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375"/>
            <a:ext cx="30130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40175" y="8842375"/>
            <a:ext cx="3013075" cy="465138"/>
          </a:xfrm>
          <a:prstGeom prst="rect">
            <a:avLst/>
          </a:prstGeom>
        </p:spPr>
        <p:txBody>
          <a:bodyPr vert="horz" lIns="91440" tIns="45720" rIns="91440" bIns="45720" rtlCol="0" anchor="b"/>
          <a:lstStyle>
            <a:lvl1pPr algn="r">
              <a:defRPr sz="1200"/>
            </a:lvl1pPr>
          </a:lstStyle>
          <a:p>
            <a:fld id="{873C3B29-C70B-41AB-B9C5-AA98FBEE1452}" type="slidenum">
              <a:rPr lang="en-US" smtClean="0"/>
              <a:t>‹#›</a:t>
            </a:fld>
            <a:endParaRPr lang="en-US"/>
          </a:p>
        </p:txBody>
      </p:sp>
    </p:spTree>
    <p:extLst>
      <p:ext uri="{BB962C8B-B14F-4D97-AF65-F5344CB8AC3E}">
        <p14:creationId xmlns:p14="http://schemas.microsoft.com/office/powerpoint/2010/main" val="820734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you plan, watch,</a:t>
            </a:r>
            <a:r>
              <a:rPr lang="en-US" baseline="0" dirty="0" smtClean="0"/>
              <a:t> pay attention – you do better with money.    Communicate, think ahead, formalize, allocate resources, find issues, coordinate, intergrade, benchmark</a:t>
            </a:r>
            <a:endParaRPr lang="en-US" dirty="0"/>
          </a:p>
        </p:txBody>
      </p:sp>
      <p:sp>
        <p:nvSpPr>
          <p:cNvPr id="4" name="Slide Number Placeholder 3"/>
          <p:cNvSpPr>
            <a:spLocks noGrp="1"/>
          </p:cNvSpPr>
          <p:nvPr>
            <p:ph type="sldNum" sz="quarter" idx="10"/>
          </p:nvPr>
        </p:nvSpPr>
        <p:spPr/>
        <p:txBody>
          <a:bodyPr/>
          <a:lstStyle/>
          <a:p>
            <a:fld id="{873C3B29-C70B-41AB-B9C5-AA98FBEE1452}" type="slidenum">
              <a:rPr lang="en-US" smtClean="0"/>
              <a:t>2</a:t>
            </a:fld>
            <a:endParaRPr lang="en-US"/>
          </a:p>
        </p:txBody>
      </p:sp>
    </p:spTree>
    <p:extLst>
      <p:ext uri="{BB962C8B-B14F-4D97-AF65-F5344CB8AC3E}">
        <p14:creationId xmlns:p14="http://schemas.microsoft.com/office/powerpoint/2010/main" val="41173053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3C3B29-C70B-41AB-B9C5-AA98FBEE1452}" type="slidenum">
              <a:rPr lang="en-US" smtClean="0"/>
              <a:t>7</a:t>
            </a:fld>
            <a:endParaRPr lang="en-US"/>
          </a:p>
        </p:txBody>
      </p:sp>
    </p:spTree>
    <p:extLst>
      <p:ext uri="{BB962C8B-B14F-4D97-AF65-F5344CB8AC3E}">
        <p14:creationId xmlns:p14="http://schemas.microsoft.com/office/powerpoint/2010/main" val="25974953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3C3B29-C70B-41AB-B9C5-AA98FBEE1452}" type="slidenum">
              <a:rPr lang="en-US" smtClean="0"/>
              <a:t>8</a:t>
            </a:fld>
            <a:endParaRPr lang="en-US"/>
          </a:p>
        </p:txBody>
      </p:sp>
    </p:spTree>
    <p:extLst>
      <p:ext uri="{BB962C8B-B14F-4D97-AF65-F5344CB8AC3E}">
        <p14:creationId xmlns:p14="http://schemas.microsoft.com/office/powerpoint/2010/main" val="25974953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 just for </a:t>
            </a:r>
            <a:r>
              <a:rPr lang="en-US" smtClean="0"/>
              <a:t>manufacturing</a:t>
            </a:r>
            <a:r>
              <a:rPr lang="en-US" baseline="0" smtClean="0"/>
              <a:t> companies.  </a:t>
            </a:r>
            <a:endParaRPr lang="en-US"/>
          </a:p>
        </p:txBody>
      </p:sp>
      <p:sp>
        <p:nvSpPr>
          <p:cNvPr id="4" name="Slide Number Placeholder 3"/>
          <p:cNvSpPr>
            <a:spLocks noGrp="1"/>
          </p:cNvSpPr>
          <p:nvPr>
            <p:ph type="sldNum" sz="quarter" idx="10"/>
          </p:nvPr>
        </p:nvSpPr>
        <p:spPr/>
        <p:txBody>
          <a:bodyPr/>
          <a:lstStyle/>
          <a:p>
            <a:fld id="{873C3B29-C70B-41AB-B9C5-AA98FBEE1452}" type="slidenum">
              <a:rPr lang="en-US" smtClean="0"/>
              <a:t>15</a:t>
            </a:fld>
            <a:endParaRPr lang="en-US"/>
          </a:p>
        </p:txBody>
      </p:sp>
    </p:spTree>
    <p:extLst>
      <p:ext uri="{BB962C8B-B14F-4D97-AF65-F5344CB8AC3E}">
        <p14:creationId xmlns:p14="http://schemas.microsoft.com/office/powerpoint/2010/main" val="13975766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F1ACFFD-5D93-4B68-A3E3-9B3367BD2E6C}" type="datetimeFigureOut">
              <a:rPr lang="en-US" smtClean="0"/>
              <a:t>2/18/2013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1FFAB66-6EEE-44BA-ADE0-39058699B0A8}" type="slidenum">
              <a:rPr lang="en-US" smtClean="0"/>
              <a:t>‹#›</a:t>
            </a:fld>
            <a:endParaRPr lang="en-US" dirty="0"/>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F1ACFFD-5D93-4B68-A3E3-9B3367BD2E6C}" type="datetimeFigureOut">
              <a:rPr lang="en-US" smtClean="0"/>
              <a:t>2/18/2013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1FFAB66-6EEE-44BA-ADE0-39058699B0A8}"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F1ACFFD-5D93-4B68-A3E3-9B3367BD2E6C}" type="datetimeFigureOut">
              <a:rPr lang="en-US" smtClean="0"/>
              <a:t>2/18/2013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1FFAB66-6EEE-44BA-ADE0-39058699B0A8}"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F1ACFFD-5D93-4B68-A3E3-9B3367BD2E6C}" type="datetimeFigureOut">
              <a:rPr lang="en-US" smtClean="0"/>
              <a:t>2/18/2013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1FFAB66-6EEE-44BA-ADE0-39058699B0A8}"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F1ACFFD-5D93-4B68-A3E3-9B3367BD2E6C}" type="datetimeFigureOut">
              <a:rPr lang="en-US" smtClean="0"/>
              <a:t>2/18/2013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1FFAB66-6EEE-44BA-ADE0-39058699B0A8}" type="slidenum">
              <a:rPr lang="en-US" smtClean="0"/>
              <a:t>‹#›</a:t>
            </a:fld>
            <a:endParaRPr lang="en-US" dirty="0"/>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F1ACFFD-5D93-4B68-A3E3-9B3367BD2E6C}" type="datetimeFigureOut">
              <a:rPr lang="en-US" smtClean="0"/>
              <a:t>2/18/2013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1FFAB66-6EEE-44BA-ADE0-39058699B0A8}"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F1ACFFD-5D93-4B68-A3E3-9B3367BD2E6C}" type="datetimeFigureOut">
              <a:rPr lang="en-US" smtClean="0"/>
              <a:t>2/18/2013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1FFAB66-6EEE-44BA-ADE0-39058699B0A8}" type="slidenum">
              <a:rPr lang="en-US" smtClean="0"/>
              <a:t>‹#›</a:t>
            </a:fld>
            <a:endParaRPr lang="en-US" dirty="0"/>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F1ACFFD-5D93-4B68-A3E3-9B3367BD2E6C}" type="datetimeFigureOut">
              <a:rPr lang="en-US" smtClean="0"/>
              <a:t>2/18/2013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1FFAB66-6EEE-44BA-ADE0-39058699B0A8}"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1ACFFD-5D93-4B68-A3E3-9B3367BD2E6C}" type="datetimeFigureOut">
              <a:rPr lang="en-US" smtClean="0"/>
              <a:t>2/18/2013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1FFAB66-6EEE-44BA-ADE0-39058699B0A8}"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F1ACFFD-5D93-4B68-A3E3-9B3367BD2E6C}" type="datetimeFigureOut">
              <a:rPr lang="en-US" smtClean="0"/>
              <a:t>2/18/2013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1FFAB66-6EEE-44BA-ADE0-39058699B0A8}" type="slidenum">
              <a:rPr lang="en-US" smtClean="0"/>
              <a:t>‹#›</a:t>
            </a:fld>
            <a:endParaRPr lang="en-US" dirty="0"/>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F1ACFFD-5D93-4B68-A3E3-9B3367BD2E6C}" type="datetimeFigureOut">
              <a:rPr lang="en-US" smtClean="0"/>
              <a:t>2/18/2013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1FFAB66-6EEE-44BA-ADE0-39058699B0A8}"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7F1ACFFD-5D93-4B68-A3E3-9B3367BD2E6C}" type="datetimeFigureOut">
              <a:rPr lang="en-US" smtClean="0"/>
              <a:t>2/18/2013</a:t>
            </a:fld>
            <a:endParaRPr lang="en-US" dirty="0"/>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dirty="0"/>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91FFAB66-6EEE-44BA-ADE0-39058699B0A8}"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customXml" Target="../ink/ink1.xml"/><Relationship Id="rId1" Type="http://schemas.openxmlformats.org/officeDocument/2006/relationships/slideLayout" Target="../slideLayouts/slideLayout7.xml"/><Relationship Id="rId5" Type="http://schemas.openxmlformats.org/officeDocument/2006/relationships/image" Target="../media/image3.emf"/><Relationship Id="rId4" Type="http://schemas.openxmlformats.org/officeDocument/2006/relationships/customXml" Target="../ink/ink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en.wikipedia.org/wiki/French_language"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en.wikipedia.org/wiki/Budget" TargetMode="External"/></Relationships>
</file>

<file path=ppt/slides/_rels/slide16.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632385"/>
            <a:ext cx="8001000" cy="923330"/>
          </a:xfrm>
          <a:prstGeom prst="rect">
            <a:avLst/>
          </a:prstGeom>
        </p:spPr>
        <p:txBody>
          <a:bodyPr wrap="square">
            <a:spAutoFit/>
          </a:bodyPr>
          <a:lstStyle/>
          <a:p>
            <a:r>
              <a:rPr lang="en-US" dirty="0"/>
              <a:t>Welcome to ACCT 203   Class will begin at 8:30 PM</a:t>
            </a:r>
          </a:p>
          <a:p>
            <a:r>
              <a:rPr lang="en-US" dirty="0"/>
              <a:t>Make sure you audio is working.  Select tools, Audio, Audio Set Up Wizard, and follow the prompts.  </a:t>
            </a:r>
          </a:p>
        </p:txBody>
      </p:sp>
      <mc:AlternateContent xmlns:mc="http://schemas.openxmlformats.org/markup-compatibility/2006" xmlns:p14="http://schemas.microsoft.com/office/powerpoint/2010/main">
        <mc:Choice Requires="p14">
          <p:contentPart p14:bwMode="auto" r:id="rId2">
            <p14:nvContentPartPr>
              <p14:cNvPr id="11" name="Ink 10"/>
              <p14:cNvContentPartPr/>
              <p14:nvPr/>
            </p14:nvContentPartPr>
            <p14:xfrm>
              <a:off x="7127280" y="1611087"/>
              <a:ext cx="1279440" cy="823320"/>
            </p14:xfrm>
          </p:contentPart>
        </mc:Choice>
        <mc:Fallback xmlns="">
          <p:pic>
            <p:nvPicPr>
              <p:cNvPr id="11" name="Ink 10"/>
              <p:cNvPicPr/>
              <p:nvPr/>
            </p:nvPicPr>
            <p:blipFill>
              <a:blip r:embed="rId3"/>
              <a:stretch>
                <a:fillRect/>
              </a:stretch>
            </p:blipFill>
            <p:spPr>
              <a:xfrm>
                <a:off x="7113960" y="1601007"/>
                <a:ext cx="1308600" cy="850320"/>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14" name="Ink 13"/>
              <p14:cNvContentPartPr/>
              <p14:nvPr/>
            </p14:nvContentPartPr>
            <p14:xfrm>
              <a:off x="7768800" y="1653567"/>
              <a:ext cx="0" cy="96120"/>
            </p14:xfrm>
          </p:contentPart>
        </mc:Choice>
        <mc:Fallback xmlns="">
          <p:pic>
            <p:nvPicPr>
              <p:cNvPr id="14" name="Ink 13"/>
              <p:cNvPicPr/>
              <p:nvPr/>
            </p:nvPicPr>
            <p:blipFill>
              <a:blip r:embed="rId5"/>
              <a:stretch>
                <a:fillRect/>
              </a:stretch>
            </p:blipFill>
            <p:spPr>
              <a:xfrm>
                <a:off x="0" y="0"/>
                <a:ext cx="0" cy="96120"/>
              </a:xfrm>
              <a:prstGeom prst="rect">
                <a:avLst/>
              </a:prstGeom>
            </p:spPr>
          </p:pic>
        </mc:Fallback>
      </mc:AlternateContent>
    </p:spTree>
    <p:extLst>
      <p:ext uri="{BB962C8B-B14F-4D97-AF65-F5344CB8AC3E}">
        <p14:creationId xmlns:p14="http://schemas.microsoft.com/office/powerpoint/2010/main" val="36563632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Direct Labor Budget</a:t>
            </a:r>
            <a:endParaRPr lang="en-US" dirty="0"/>
          </a:p>
        </p:txBody>
      </p:sp>
      <p:sp>
        <p:nvSpPr>
          <p:cNvPr id="5" name="Content Placeholder 4"/>
          <p:cNvSpPr>
            <a:spLocks noGrp="1"/>
          </p:cNvSpPr>
          <p:nvPr>
            <p:ph idx="1"/>
          </p:nvPr>
        </p:nvSpPr>
        <p:spPr/>
        <p:txBody>
          <a:bodyPr/>
          <a:lstStyle/>
          <a:p>
            <a:r>
              <a:rPr lang="en-US" dirty="0" smtClean="0"/>
              <a:t>Flows from production budget</a:t>
            </a:r>
          </a:p>
          <a:p>
            <a:endParaRPr lang="en-US" dirty="0"/>
          </a:p>
          <a:p>
            <a:r>
              <a:rPr lang="en-US" dirty="0" smtClean="0"/>
              <a:t>Production x DL hours per unit x cost per hour = DL cost</a:t>
            </a:r>
            <a:endParaRPr lang="en-US" dirty="0"/>
          </a:p>
        </p:txBody>
      </p:sp>
    </p:spTree>
    <p:extLst>
      <p:ext uri="{BB962C8B-B14F-4D97-AF65-F5344CB8AC3E}">
        <p14:creationId xmlns:p14="http://schemas.microsoft.com/office/powerpoint/2010/main" val="12820220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Manufacturing Overhead Budget</a:t>
            </a:r>
            <a:endParaRPr lang="en-US" dirty="0"/>
          </a:p>
        </p:txBody>
      </p:sp>
      <p:sp>
        <p:nvSpPr>
          <p:cNvPr id="5" name="Content Placeholder 4"/>
          <p:cNvSpPr>
            <a:spLocks noGrp="1"/>
          </p:cNvSpPr>
          <p:nvPr>
            <p:ph idx="1"/>
          </p:nvPr>
        </p:nvSpPr>
        <p:spPr/>
        <p:txBody>
          <a:bodyPr/>
          <a:lstStyle/>
          <a:p>
            <a:r>
              <a:rPr lang="en-US" dirty="0" smtClean="0"/>
              <a:t>Need to start with a budgeted number of the cost driver.</a:t>
            </a:r>
          </a:p>
          <a:p>
            <a:pPr lvl="1"/>
            <a:r>
              <a:rPr lang="en-US" dirty="0" smtClean="0"/>
              <a:t>This number will be based on the production report.</a:t>
            </a:r>
          </a:p>
          <a:p>
            <a:pPr lvl="1"/>
            <a:endParaRPr lang="en-US" dirty="0"/>
          </a:p>
          <a:p>
            <a:r>
              <a:rPr lang="en-US" dirty="0" smtClean="0"/>
              <a:t>Budgeted Overhead VC + Budgeted Overhead FC</a:t>
            </a:r>
            <a:endParaRPr lang="en-US" dirty="0"/>
          </a:p>
        </p:txBody>
      </p:sp>
    </p:spTree>
    <p:extLst>
      <p:ext uri="{BB962C8B-B14F-4D97-AF65-F5344CB8AC3E}">
        <p14:creationId xmlns:p14="http://schemas.microsoft.com/office/powerpoint/2010/main" val="13024982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Selling and Admin Budget</a:t>
            </a:r>
            <a:endParaRPr lang="en-US" dirty="0"/>
          </a:p>
        </p:txBody>
      </p:sp>
      <p:sp>
        <p:nvSpPr>
          <p:cNvPr id="5" name="Content Placeholder 4"/>
          <p:cNvSpPr>
            <a:spLocks noGrp="1"/>
          </p:cNvSpPr>
          <p:nvPr>
            <p:ph idx="1"/>
          </p:nvPr>
        </p:nvSpPr>
        <p:spPr/>
        <p:txBody>
          <a:bodyPr/>
          <a:lstStyle/>
          <a:p>
            <a:r>
              <a:rPr lang="en-US" dirty="0" smtClean="0"/>
              <a:t>Non – production related cost.</a:t>
            </a:r>
          </a:p>
          <a:p>
            <a:r>
              <a:rPr lang="en-US" dirty="0" smtClean="0"/>
              <a:t>The data should include input from all selling and administrative departments.</a:t>
            </a:r>
          </a:p>
          <a:p>
            <a:endParaRPr lang="en-US" dirty="0"/>
          </a:p>
          <a:p>
            <a:endParaRPr lang="en-US" dirty="0"/>
          </a:p>
        </p:txBody>
      </p:sp>
    </p:spTree>
    <p:extLst>
      <p:ext uri="{BB962C8B-B14F-4D97-AF65-F5344CB8AC3E}">
        <p14:creationId xmlns:p14="http://schemas.microsoft.com/office/powerpoint/2010/main" val="42911539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Cash Budget</a:t>
            </a:r>
            <a:endParaRPr lang="en-US" dirty="0"/>
          </a:p>
        </p:txBody>
      </p:sp>
      <p:sp>
        <p:nvSpPr>
          <p:cNvPr id="3" name="Content Placeholder 2"/>
          <p:cNvSpPr>
            <a:spLocks noGrp="1"/>
          </p:cNvSpPr>
          <p:nvPr>
            <p:ph idx="1"/>
          </p:nvPr>
        </p:nvSpPr>
        <p:spPr/>
        <p:txBody>
          <a:bodyPr/>
          <a:lstStyle/>
          <a:p>
            <a:r>
              <a:rPr lang="en-US" dirty="0" smtClean="0"/>
              <a:t>CRITICAL</a:t>
            </a:r>
          </a:p>
          <a:p>
            <a:endParaRPr lang="en-US" dirty="0"/>
          </a:p>
          <a:p>
            <a:r>
              <a:rPr lang="en-US" dirty="0" smtClean="0"/>
              <a:t>Three parts</a:t>
            </a:r>
          </a:p>
          <a:p>
            <a:pPr lvl="1"/>
            <a:r>
              <a:rPr lang="en-US" dirty="0" smtClean="0"/>
              <a:t>Cash receipts – can be on sales budget</a:t>
            </a:r>
          </a:p>
          <a:p>
            <a:pPr lvl="1"/>
            <a:r>
              <a:rPr lang="en-US" dirty="0" smtClean="0"/>
              <a:t>Cash disbursements</a:t>
            </a:r>
          </a:p>
          <a:p>
            <a:pPr lvl="3"/>
            <a:r>
              <a:rPr lang="en-US" dirty="0" smtClean="0"/>
              <a:t>combination of materials, labor, and overhead budgets</a:t>
            </a:r>
          </a:p>
          <a:p>
            <a:pPr lvl="1"/>
            <a:r>
              <a:rPr lang="en-US" dirty="0" smtClean="0"/>
              <a:t>Summary </a:t>
            </a:r>
          </a:p>
          <a:p>
            <a:pPr marL="548640" lvl="2" indent="0">
              <a:buNone/>
            </a:pPr>
            <a:endParaRPr lang="en-US" dirty="0"/>
          </a:p>
        </p:txBody>
      </p:sp>
    </p:spTree>
    <p:extLst>
      <p:ext uri="{BB962C8B-B14F-4D97-AF65-F5344CB8AC3E}">
        <p14:creationId xmlns:p14="http://schemas.microsoft.com/office/powerpoint/2010/main" val="37277007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Budgeted Financial Statements</a:t>
            </a:r>
            <a:endParaRPr lang="en-US" dirty="0"/>
          </a:p>
        </p:txBody>
      </p:sp>
      <p:sp>
        <p:nvSpPr>
          <p:cNvPr id="3" name="Content Placeholder 2"/>
          <p:cNvSpPr>
            <a:spLocks noGrp="1"/>
          </p:cNvSpPr>
          <p:nvPr>
            <p:ph idx="1"/>
          </p:nvPr>
        </p:nvSpPr>
        <p:spPr/>
        <p:txBody>
          <a:bodyPr/>
          <a:lstStyle/>
          <a:p>
            <a:r>
              <a:rPr lang="en-US" dirty="0" smtClean="0"/>
              <a:t>Called pro-forma statements</a:t>
            </a:r>
          </a:p>
          <a:p>
            <a:endParaRPr lang="en-US" dirty="0"/>
          </a:p>
          <a:p>
            <a:r>
              <a:rPr lang="en-US" dirty="0" smtClean="0"/>
              <a:t>Income Statements the most common</a:t>
            </a:r>
          </a:p>
          <a:p>
            <a:endParaRPr lang="en-US" dirty="0"/>
          </a:p>
        </p:txBody>
      </p:sp>
    </p:spTree>
    <p:extLst>
      <p:ext uri="{BB962C8B-B14F-4D97-AF65-F5344CB8AC3E}">
        <p14:creationId xmlns:p14="http://schemas.microsoft.com/office/powerpoint/2010/main" val="19993011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Budget – per Wikipedia</a:t>
            </a:r>
            <a:endParaRPr lang="en-US" dirty="0"/>
          </a:p>
        </p:txBody>
      </p:sp>
      <p:sp>
        <p:nvSpPr>
          <p:cNvPr id="3" name="Content Placeholder 2"/>
          <p:cNvSpPr>
            <a:spLocks noGrp="1"/>
          </p:cNvSpPr>
          <p:nvPr>
            <p:ph idx="1"/>
          </p:nvPr>
        </p:nvSpPr>
        <p:spPr/>
        <p:txBody>
          <a:bodyPr/>
          <a:lstStyle/>
          <a:p>
            <a:pPr marL="0" indent="0">
              <a:buNone/>
            </a:pPr>
            <a:endParaRPr lang="en-US" dirty="0"/>
          </a:p>
          <a:p>
            <a:r>
              <a:rPr lang="en-US" dirty="0"/>
              <a:t>A </a:t>
            </a:r>
            <a:r>
              <a:rPr lang="en-US" b="1" dirty="0"/>
              <a:t>budget</a:t>
            </a:r>
            <a:r>
              <a:rPr lang="en-US" dirty="0"/>
              <a:t> (from old </a:t>
            </a:r>
            <a:r>
              <a:rPr lang="en-US" dirty="0">
                <a:hlinkClick r:id="rId3" tooltip="French language"/>
              </a:rPr>
              <a:t>French</a:t>
            </a:r>
            <a:r>
              <a:rPr lang="en-US" dirty="0"/>
              <a:t> </a:t>
            </a:r>
            <a:r>
              <a:rPr lang="en-US" i="1" dirty="0" err="1"/>
              <a:t>bougette</a:t>
            </a:r>
            <a:r>
              <a:rPr lang="en-US" dirty="0"/>
              <a:t>, purse) is a financial plan and a list of all planned expenses and revenues. It is </a:t>
            </a:r>
            <a:r>
              <a:rPr lang="en-US" dirty="0" smtClean="0"/>
              <a:t>a </a:t>
            </a:r>
            <a:r>
              <a:rPr lang="en-US" dirty="0"/>
              <a:t>plan for saving, borrowing and spending.</a:t>
            </a:r>
            <a:r>
              <a:rPr lang="en-US" baseline="30000" dirty="0">
                <a:hlinkClick r:id="rId4"/>
              </a:rPr>
              <a:t>[1]</a:t>
            </a:r>
            <a:endParaRPr lang="en-US" dirty="0"/>
          </a:p>
        </p:txBody>
      </p:sp>
    </p:spTree>
    <p:extLst>
      <p:ext uri="{BB962C8B-B14F-4D97-AF65-F5344CB8AC3E}">
        <p14:creationId xmlns:p14="http://schemas.microsoft.com/office/powerpoint/2010/main" val="11858948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half" idx="1"/>
          </p:nvPr>
        </p:nvSpPr>
        <p:spPr/>
        <p:txBody>
          <a:bodyPr/>
          <a:lstStyle/>
          <a:p>
            <a:endParaRPr lang="en-US" dirty="0"/>
          </a:p>
        </p:txBody>
      </p:sp>
      <p:sp>
        <p:nvSpPr>
          <p:cNvPr id="4" name="Content Placeholder 3"/>
          <p:cNvSpPr>
            <a:spLocks noGrp="1"/>
          </p:cNvSpPr>
          <p:nvPr>
            <p:ph sz="half" idx="2"/>
          </p:nvPr>
        </p:nvSpPr>
        <p:spPr/>
        <p:txBody>
          <a:bodyPr/>
          <a:lstStyle/>
          <a:p>
            <a:endParaRPr lang="en-US" dirty="0"/>
          </a:p>
        </p:txBody>
      </p:sp>
      <p:pic>
        <p:nvPicPr>
          <p:cNvPr id="1026" name="Picture 2" descr="C:\Users\Owner\AppData\Local\Microsoft\Windows\Temporary Internet Files\Content.IE5\IR9JQ1K0\MC900110849[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17243" y="595731"/>
            <a:ext cx="5709514" cy="56665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403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Questions?</a:t>
            </a:r>
            <a:endParaRPr lang="en-US" dirty="0"/>
          </a:p>
        </p:txBody>
      </p:sp>
      <p:sp>
        <p:nvSpPr>
          <p:cNvPr id="3" name="Content Placeholder 2"/>
          <p:cNvSpPr>
            <a:spLocks noGrp="1"/>
          </p:cNvSpPr>
          <p:nvPr>
            <p:ph sz="half" idx="1"/>
          </p:nvPr>
        </p:nvSpPr>
        <p:spPr/>
        <p:txBody>
          <a:bodyPr/>
          <a:lstStyle/>
          <a:p>
            <a:r>
              <a:rPr lang="en-US" dirty="0" smtClean="0"/>
              <a:t>Why are budgets important?</a:t>
            </a:r>
          </a:p>
          <a:p>
            <a:pPr marL="0" indent="0">
              <a:buNone/>
            </a:pPr>
            <a:r>
              <a:rPr lang="en-US" dirty="0" smtClean="0"/>
              <a:t>		</a:t>
            </a:r>
            <a:endParaRPr lang="en-US" dirty="0"/>
          </a:p>
        </p:txBody>
      </p:sp>
      <p:sp>
        <p:nvSpPr>
          <p:cNvPr id="4" name="Content Placeholder 3"/>
          <p:cNvSpPr>
            <a:spLocks noGrp="1"/>
          </p:cNvSpPr>
          <p:nvPr>
            <p:ph sz="half" idx="2"/>
          </p:nvPr>
        </p:nvSpPr>
        <p:spPr/>
        <p:txBody>
          <a:bodyPr/>
          <a:lstStyle/>
          <a:p>
            <a:r>
              <a:rPr lang="en-US" dirty="0" smtClean="0"/>
              <a:t>Do you have a personal budget?</a:t>
            </a:r>
            <a:endParaRPr lang="en-US" dirty="0"/>
          </a:p>
        </p:txBody>
      </p:sp>
    </p:spTree>
    <p:extLst>
      <p:ext uri="{BB962C8B-B14F-4D97-AF65-F5344CB8AC3E}">
        <p14:creationId xmlns:p14="http://schemas.microsoft.com/office/powerpoint/2010/main" val="2139369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Questions?</a:t>
            </a:r>
            <a:endParaRPr lang="en-US" dirty="0"/>
          </a:p>
        </p:txBody>
      </p:sp>
      <p:sp>
        <p:nvSpPr>
          <p:cNvPr id="3" name="Content Placeholder 2"/>
          <p:cNvSpPr>
            <a:spLocks noGrp="1"/>
          </p:cNvSpPr>
          <p:nvPr>
            <p:ph sz="half" idx="1"/>
          </p:nvPr>
        </p:nvSpPr>
        <p:spPr/>
        <p:txBody>
          <a:bodyPr/>
          <a:lstStyle/>
          <a:p>
            <a:r>
              <a:rPr lang="en-US" dirty="0" smtClean="0"/>
              <a:t>What is the difference between a personal budget and a business budget?</a:t>
            </a:r>
          </a:p>
          <a:p>
            <a:pPr marL="0" indent="0">
              <a:buNone/>
            </a:pPr>
            <a:r>
              <a:rPr lang="en-US" dirty="0" smtClean="0"/>
              <a:t>		</a:t>
            </a:r>
            <a:endParaRPr lang="en-US" dirty="0"/>
          </a:p>
        </p:txBody>
      </p:sp>
      <p:sp>
        <p:nvSpPr>
          <p:cNvPr id="4" name="Content Placeholder 3"/>
          <p:cNvSpPr>
            <a:spLocks noGrp="1"/>
          </p:cNvSpPr>
          <p:nvPr>
            <p:ph sz="half" idx="2"/>
          </p:nvPr>
        </p:nvSpPr>
        <p:spPr/>
        <p:txBody>
          <a:bodyPr/>
          <a:lstStyle/>
          <a:p>
            <a:pPr marL="0" indent="0">
              <a:buNone/>
            </a:pPr>
            <a:r>
              <a:rPr lang="en-US" dirty="0" smtClean="0"/>
              <a:t>Are the budgets you’ve seen similar to the text.</a:t>
            </a:r>
          </a:p>
          <a:p>
            <a:pPr marL="0" indent="0">
              <a:buNone/>
            </a:pPr>
            <a:endParaRPr lang="en-US" dirty="0"/>
          </a:p>
        </p:txBody>
      </p:sp>
    </p:spTree>
    <p:extLst>
      <p:ext uri="{BB962C8B-B14F-4D97-AF65-F5344CB8AC3E}">
        <p14:creationId xmlns:p14="http://schemas.microsoft.com/office/powerpoint/2010/main" val="40018010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Master Budget	</a:t>
            </a:r>
            <a:endParaRPr lang="en-US" dirty="0"/>
          </a:p>
        </p:txBody>
      </p:sp>
      <p:sp>
        <p:nvSpPr>
          <p:cNvPr id="3" name="Content Placeholder 2"/>
          <p:cNvSpPr>
            <a:spLocks noGrp="1"/>
          </p:cNvSpPr>
          <p:nvPr>
            <p:ph sz="half" idx="1"/>
          </p:nvPr>
        </p:nvSpPr>
        <p:spPr>
          <a:xfrm>
            <a:off x="457200" y="1295400"/>
            <a:ext cx="4038600" cy="5096256"/>
          </a:xfrm>
        </p:spPr>
        <p:txBody>
          <a:bodyPr>
            <a:normAutofit fontScale="92500"/>
          </a:bodyPr>
          <a:lstStyle/>
          <a:p>
            <a:r>
              <a:rPr lang="en-US" dirty="0" smtClean="0"/>
              <a:t>Sales Budget</a:t>
            </a:r>
          </a:p>
          <a:p>
            <a:endParaRPr lang="en-US" dirty="0"/>
          </a:p>
          <a:p>
            <a:r>
              <a:rPr lang="en-US" dirty="0" smtClean="0"/>
              <a:t>Production Budget</a:t>
            </a:r>
          </a:p>
          <a:p>
            <a:endParaRPr lang="en-US" dirty="0"/>
          </a:p>
          <a:p>
            <a:r>
              <a:rPr lang="en-US" dirty="0" smtClean="0"/>
              <a:t>The Direct Material Budget</a:t>
            </a:r>
          </a:p>
          <a:p>
            <a:endParaRPr lang="en-US" dirty="0"/>
          </a:p>
          <a:p>
            <a:r>
              <a:rPr lang="en-US" dirty="0" smtClean="0"/>
              <a:t>The Direct Labor Budget</a:t>
            </a:r>
          </a:p>
          <a:p>
            <a:endParaRPr lang="en-US" dirty="0"/>
          </a:p>
          <a:p>
            <a:r>
              <a:rPr lang="en-US" dirty="0"/>
              <a:t>The Manufacturing Overhead Budget</a:t>
            </a:r>
          </a:p>
          <a:p>
            <a:endParaRPr lang="en-US" dirty="0"/>
          </a:p>
        </p:txBody>
      </p:sp>
      <p:sp>
        <p:nvSpPr>
          <p:cNvPr id="4" name="Content Placeholder 3"/>
          <p:cNvSpPr>
            <a:spLocks noGrp="1"/>
          </p:cNvSpPr>
          <p:nvPr>
            <p:ph sz="half" idx="2"/>
          </p:nvPr>
        </p:nvSpPr>
        <p:spPr>
          <a:xfrm>
            <a:off x="4648200" y="1219200"/>
            <a:ext cx="4038600" cy="5172456"/>
          </a:xfrm>
        </p:spPr>
        <p:txBody>
          <a:bodyPr>
            <a:normAutofit fontScale="92500"/>
          </a:bodyPr>
          <a:lstStyle/>
          <a:p>
            <a:pPr marL="0" indent="0">
              <a:buNone/>
            </a:pPr>
            <a:r>
              <a:rPr lang="en-US" dirty="0" smtClean="0"/>
              <a:t>The Ending Finished Goods Budget</a:t>
            </a:r>
          </a:p>
          <a:p>
            <a:endParaRPr lang="en-US" dirty="0"/>
          </a:p>
          <a:p>
            <a:r>
              <a:rPr lang="en-US" dirty="0" smtClean="0"/>
              <a:t>Selling and Admin Budget</a:t>
            </a:r>
          </a:p>
          <a:p>
            <a:endParaRPr lang="en-US" dirty="0" smtClean="0"/>
          </a:p>
          <a:p>
            <a:r>
              <a:rPr lang="en-US" dirty="0" smtClean="0"/>
              <a:t>Cash Budget</a:t>
            </a:r>
          </a:p>
          <a:p>
            <a:endParaRPr lang="en-US" dirty="0" smtClean="0"/>
          </a:p>
          <a:p>
            <a:r>
              <a:rPr lang="en-US" dirty="0" smtClean="0"/>
              <a:t>Budgeted Financial Statement</a:t>
            </a:r>
            <a:endParaRPr lang="en-US" dirty="0"/>
          </a:p>
        </p:txBody>
      </p:sp>
    </p:spTree>
    <p:extLst>
      <p:ext uri="{BB962C8B-B14F-4D97-AF65-F5344CB8AC3E}">
        <p14:creationId xmlns:p14="http://schemas.microsoft.com/office/powerpoint/2010/main" val="10214450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Sales Budget</a:t>
            </a:r>
            <a:endParaRPr lang="en-US" dirty="0"/>
          </a:p>
        </p:txBody>
      </p:sp>
      <p:sp>
        <p:nvSpPr>
          <p:cNvPr id="3" name="Content Placeholder 2"/>
          <p:cNvSpPr>
            <a:spLocks noGrp="1"/>
          </p:cNvSpPr>
          <p:nvPr>
            <p:ph idx="1"/>
          </p:nvPr>
        </p:nvSpPr>
        <p:spPr/>
        <p:txBody>
          <a:bodyPr/>
          <a:lstStyle/>
          <a:p>
            <a:r>
              <a:rPr lang="en-US" dirty="0" smtClean="0"/>
              <a:t>Budgeted or Expected Sales in Units</a:t>
            </a:r>
          </a:p>
          <a:p>
            <a:r>
              <a:rPr lang="en-US" dirty="0" smtClean="0"/>
              <a:t>X Estimated Sale Price Per Unit</a:t>
            </a:r>
          </a:p>
          <a:p>
            <a:r>
              <a:rPr lang="en-US" dirty="0" smtClean="0"/>
              <a:t>Budgeted Sales</a:t>
            </a:r>
          </a:p>
          <a:p>
            <a:endParaRPr lang="en-US" dirty="0"/>
          </a:p>
          <a:p>
            <a:r>
              <a:rPr lang="en-US" dirty="0" smtClean="0"/>
              <a:t>Some budgets I have seen include expected cash collections on this budget.</a:t>
            </a:r>
          </a:p>
          <a:p>
            <a:endParaRPr lang="en-US" dirty="0" smtClean="0"/>
          </a:p>
          <a:p>
            <a:endParaRPr lang="en-US" dirty="0"/>
          </a:p>
        </p:txBody>
      </p:sp>
    </p:spTree>
    <p:extLst>
      <p:ext uri="{BB962C8B-B14F-4D97-AF65-F5344CB8AC3E}">
        <p14:creationId xmlns:p14="http://schemas.microsoft.com/office/powerpoint/2010/main" val="29035077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Sales Budget</a:t>
            </a:r>
            <a:endParaRPr lang="en-US" dirty="0"/>
          </a:p>
        </p:txBody>
      </p:sp>
      <p:sp>
        <p:nvSpPr>
          <p:cNvPr id="3" name="Content Placeholder 2"/>
          <p:cNvSpPr>
            <a:spLocks noGrp="1"/>
          </p:cNvSpPr>
          <p:nvPr>
            <p:ph idx="1"/>
          </p:nvPr>
        </p:nvSpPr>
        <p:spPr/>
        <p:txBody>
          <a:bodyPr>
            <a:normAutofit fontScale="92500" lnSpcReduction="10000"/>
          </a:bodyPr>
          <a:lstStyle/>
          <a:p>
            <a:r>
              <a:rPr lang="en-US" b="1" dirty="0"/>
              <a:t>20-2:</a:t>
            </a:r>
            <a:r>
              <a:rPr lang="en-US" dirty="0"/>
              <a:t> </a:t>
            </a:r>
            <a:r>
              <a:rPr lang="en-US" dirty="0" err="1"/>
              <a:t>Yue</a:t>
            </a:r>
            <a:r>
              <a:rPr lang="en-US" dirty="0"/>
              <a:t> </a:t>
            </a:r>
            <a:r>
              <a:rPr lang="en-US" dirty="0" err="1"/>
              <a:t>Yeung</a:t>
            </a:r>
            <a:r>
              <a:rPr lang="en-US" dirty="0"/>
              <a:t> Industries has sales of $10,000 in May, $20,000 in June, and $30,000 in July. The company collects 25% of sales in the month of sale, and the remaining 75% in the following month. Calculate Accounts Receivable at June 30.</a:t>
            </a:r>
            <a:endParaRPr lang="en-US" dirty="0" smtClean="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sz="1000" dirty="0" smtClean="0"/>
          </a:p>
          <a:p>
            <a:r>
              <a:rPr lang="en-US" sz="1000" dirty="0"/>
              <a:t>http://denniscaplan.fatcow.com/Chapter20EOC.htm</a:t>
            </a:r>
          </a:p>
          <a:p>
            <a:endParaRPr lang="en-US" dirty="0"/>
          </a:p>
        </p:txBody>
      </p:sp>
    </p:spTree>
    <p:extLst>
      <p:ext uri="{BB962C8B-B14F-4D97-AF65-F5344CB8AC3E}">
        <p14:creationId xmlns:p14="http://schemas.microsoft.com/office/powerpoint/2010/main" val="3758216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Production Budget</a:t>
            </a:r>
            <a:endParaRPr lang="en-US" dirty="0"/>
          </a:p>
        </p:txBody>
      </p:sp>
      <p:sp>
        <p:nvSpPr>
          <p:cNvPr id="5" name="Content Placeholder 4"/>
          <p:cNvSpPr>
            <a:spLocks noGrp="1"/>
          </p:cNvSpPr>
          <p:nvPr>
            <p:ph idx="1"/>
          </p:nvPr>
        </p:nvSpPr>
        <p:spPr/>
        <p:txBody>
          <a:bodyPr/>
          <a:lstStyle/>
          <a:p>
            <a:r>
              <a:rPr lang="en-US" dirty="0" smtClean="0"/>
              <a:t>Based on Sales Budget how much do we need to produce to fill sales order and maintain adequate inventory levels?</a:t>
            </a:r>
          </a:p>
          <a:p>
            <a:endParaRPr lang="en-US" dirty="0"/>
          </a:p>
          <a:p>
            <a:r>
              <a:rPr lang="en-US" dirty="0" smtClean="0"/>
              <a:t>Notice how the desired ending inventory is based on the next months estimated sales.</a:t>
            </a:r>
          </a:p>
          <a:p>
            <a:endParaRPr lang="en-US" dirty="0"/>
          </a:p>
          <a:p>
            <a:r>
              <a:rPr lang="en-US" dirty="0" smtClean="0"/>
              <a:t>Budgeted Sales + Desired End </a:t>
            </a:r>
            <a:r>
              <a:rPr lang="en-US" dirty="0" err="1" smtClean="0"/>
              <a:t>Inv</a:t>
            </a:r>
            <a:r>
              <a:rPr lang="en-US" dirty="0" smtClean="0"/>
              <a:t> – Beg </a:t>
            </a:r>
            <a:r>
              <a:rPr lang="en-US" dirty="0" err="1" smtClean="0"/>
              <a:t>Inv</a:t>
            </a:r>
            <a:r>
              <a:rPr lang="en-US" dirty="0" smtClean="0"/>
              <a:t> = Required Production</a:t>
            </a:r>
          </a:p>
          <a:p>
            <a:endParaRPr lang="en-US" dirty="0"/>
          </a:p>
        </p:txBody>
      </p:sp>
    </p:spTree>
    <p:extLst>
      <p:ext uri="{BB962C8B-B14F-4D97-AF65-F5344CB8AC3E}">
        <p14:creationId xmlns:p14="http://schemas.microsoft.com/office/powerpoint/2010/main" val="29918844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Production Budget</a:t>
            </a:r>
            <a:endParaRPr lang="en-US" dirty="0"/>
          </a:p>
        </p:txBody>
      </p:sp>
      <p:sp>
        <p:nvSpPr>
          <p:cNvPr id="5" name="Content Placeholder 4"/>
          <p:cNvSpPr>
            <a:spLocks noGrp="1"/>
          </p:cNvSpPr>
          <p:nvPr>
            <p:ph idx="1"/>
          </p:nvPr>
        </p:nvSpPr>
        <p:spPr/>
        <p:txBody>
          <a:bodyPr/>
          <a:lstStyle/>
          <a:p>
            <a:r>
              <a:rPr lang="en-US" b="1" dirty="0"/>
              <a:t>20-1: </a:t>
            </a:r>
            <a:r>
              <a:rPr lang="en-US" dirty="0"/>
              <a:t>ZFN anticipates sales of 20,000 units in March, 30,000 units in April, and 40,000 units in May. The company wants to have 20% of next month’s sales on hand at the end of the previous month. In fact, at the beginning of March, the company has 4,000 units on hand. How many units should the company produce during April?</a:t>
            </a:r>
            <a:endParaRPr lang="en-US" dirty="0"/>
          </a:p>
        </p:txBody>
      </p:sp>
      <p:sp>
        <p:nvSpPr>
          <p:cNvPr id="3" name="Rectangle 2"/>
          <p:cNvSpPr/>
          <p:nvPr/>
        </p:nvSpPr>
        <p:spPr>
          <a:xfrm>
            <a:off x="152400" y="6172200"/>
            <a:ext cx="6324600" cy="246221"/>
          </a:xfrm>
          <a:prstGeom prst="rect">
            <a:avLst/>
          </a:prstGeom>
        </p:spPr>
        <p:txBody>
          <a:bodyPr wrap="square">
            <a:spAutoFit/>
          </a:bodyPr>
          <a:lstStyle/>
          <a:p>
            <a:r>
              <a:rPr lang="en-US" sz="1000" dirty="0"/>
              <a:t>http://denniscaplan.fatcow.com/Chapter20EOC.htm</a:t>
            </a:r>
          </a:p>
        </p:txBody>
      </p:sp>
    </p:spTree>
    <p:extLst>
      <p:ext uri="{BB962C8B-B14F-4D97-AF65-F5344CB8AC3E}">
        <p14:creationId xmlns:p14="http://schemas.microsoft.com/office/powerpoint/2010/main" val="35534716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Direct Materials Budget</a:t>
            </a:r>
            <a:endParaRPr lang="en-US" dirty="0"/>
          </a:p>
        </p:txBody>
      </p:sp>
      <p:sp>
        <p:nvSpPr>
          <p:cNvPr id="5" name="Content Placeholder 4"/>
          <p:cNvSpPr>
            <a:spLocks noGrp="1"/>
          </p:cNvSpPr>
          <p:nvPr>
            <p:ph idx="1"/>
          </p:nvPr>
        </p:nvSpPr>
        <p:spPr/>
        <p:txBody>
          <a:bodyPr/>
          <a:lstStyle/>
          <a:p>
            <a:r>
              <a:rPr lang="en-US" dirty="0" smtClean="0"/>
              <a:t>Flows from production budget.</a:t>
            </a:r>
          </a:p>
          <a:p>
            <a:endParaRPr lang="en-US" dirty="0"/>
          </a:p>
          <a:p>
            <a:r>
              <a:rPr lang="en-US" dirty="0" smtClean="0"/>
              <a:t>Exact layout depends on the number of DM </a:t>
            </a:r>
          </a:p>
          <a:p>
            <a:endParaRPr lang="en-US" dirty="0"/>
          </a:p>
          <a:p>
            <a:r>
              <a:rPr lang="en-US" dirty="0" smtClean="0"/>
              <a:t>Notice we have beginning and ending inventory here.</a:t>
            </a:r>
            <a:endParaRPr lang="en-US" dirty="0"/>
          </a:p>
        </p:txBody>
      </p:sp>
    </p:spTree>
    <p:extLst>
      <p:ext uri="{BB962C8B-B14F-4D97-AF65-F5344CB8AC3E}">
        <p14:creationId xmlns:p14="http://schemas.microsoft.com/office/powerpoint/2010/main" val="76681943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308</TotalTime>
  <Words>536</Words>
  <Application>Microsoft Office PowerPoint</Application>
  <PresentationFormat>On-screen Show (4:3)</PresentationFormat>
  <Paragraphs>93</Paragraphs>
  <Slides>16</Slides>
  <Notes>4</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Clarity</vt:lpstr>
      <vt:lpstr>PowerPoint Presentation</vt:lpstr>
      <vt:lpstr>Questions?</vt:lpstr>
      <vt:lpstr>Questions?</vt:lpstr>
      <vt:lpstr>The Master Budget </vt:lpstr>
      <vt:lpstr>Sales Budget</vt:lpstr>
      <vt:lpstr>Sales Budget</vt:lpstr>
      <vt:lpstr>Production Budget</vt:lpstr>
      <vt:lpstr>Production Budget</vt:lpstr>
      <vt:lpstr>Direct Materials Budget</vt:lpstr>
      <vt:lpstr>Direct Labor Budget</vt:lpstr>
      <vt:lpstr>Manufacturing Overhead Budget</vt:lpstr>
      <vt:lpstr>Selling and Admin Budget</vt:lpstr>
      <vt:lpstr>Cash Budget</vt:lpstr>
      <vt:lpstr>Budgeted Financial Statements</vt:lpstr>
      <vt:lpstr>Budget – per Wikipedia</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Owner</dc:creator>
  <cp:lastModifiedBy>Windows User</cp:lastModifiedBy>
  <cp:revision>20</cp:revision>
  <cp:lastPrinted>2011-07-07T02:56:10Z</cp:lastPrinted>
  <dcterms:created xsi:type="dcterms:W3CDTF">2011-01-12T02:54:36Z</dcterms:created>
  <dcterms:modified xsi:type="dcterms:W3CDTF">2013-02-18T19:29:39Z</dcterms:modified>
</cp:coreProperties>
</file>