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7" r:id="rId2"/>
    <p:sldId id="258" r:id="rId3"/>
    <p:sldId id="276" r:id="rId4"/>
    <p:sldId id="278" r:id="rId5"/>
    <p:sldId id="279" r:id="rId6"/>
    <p:sldId id="259" r:id="rId7"/>
    <p:sldId id="281" r:id="rId8"/>
    <p:sldId id="273" r:id="rId9"/>
    <p:sldId id="282" r:id="rId10"/>
    <p:sldId id="283" r:id="rId11"/>
    <p:sldId id="270" r:id="rId12"/>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D0CD92-510E-46C2-B913-E7ED8C16120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02D31A9D-3EBD-4B56-8CCE-A0C67D43A96A}">
      <dgm:prSet/>
      <dgm:spPr/>
      <dgm:t>
        <a:bodyPr/>
        <a:lstStyle/>
        <a:p>
          <a:pPr rtl="0"/>
          <a:r>
            <a:rPr lang="en-US" baseline="0" smtClean="0"/>
            <a:t>Student Survey?</a:t>
          </a:r>
          <a:endParaRPr lang="en-US"/>
        </a:p>
      </dgm:t>
    </dgm:pt>
    <dgm:pt modelId="{7EE30C1A-A932-416F-8979-13567ABBCA71}" type="parTrans" cxnId="{93B06A09-85A5-434F-B532-12BF0BAD929C}">
      <dgm:prSet/>
      <dgm:spPr/>
      <dgm:t>
        <a:bodyPr/>
        <a:lstStyle/>
        <a:p>
          <a:endParaRPr lang="en-US"/>
        </a:p>
      </dgm:t>
    </dgm:pt>
    <dgm:pt modelId="{D2AFE167-5F71-416E-8A2D-F190A3E0ED40}" type="sibTrans" cxnId="{93B06A09-85A5-434F-B532-12BF0BAD929C}">
      <dgm:prSet/>
      <dgm:spPr/>
      <dgm:t>
        <a:bodyPr/>
        <a:lstStyle/>
        <a:p>
          <a:endParaRPr lang="en-US"/>
        </a:p>
      </dgm:t>
    </dgm:pt>
    <dgm:pt modelId="{21FB537F-FC21-4638-8FA1-B38754C81D0E}" type="pres">
      <dgm:prSet presAssocID="{3DD0CD92-510E-46C2-B913-E7ED8C16120C}" presName="linear" presStyleCnt="0">
        <dgm:presLayoutVars>
          <dgm:animLvl val="lvl"/>
          <dgm:resizeHandles val="exact"/>
        </dgm:presLayoutVars>
      </dgm:prSet>
      <dgm:spPr/>
      <dgm:t>
        <a:bodyPr/>
        <a:lstStyle/>
        <a:p>
          <a:endParaRPr lang="en-US"/>
        </a:p>
      </dgm:t>
    </dgm:pt>
    <dgm:pt modelId="{9C520749-804A-4E84-B31C-3A94A2E41A04}" type="pres">
      <dgm:prSet presAssocID="{02D31A9D-3EBD-4B56-8CCE-A0C67D43A96A}" presName="parentText" presStyleLbl="node1" presStyleIdx="0" presStyleCnt="1">
        <dgm:presLayoutVars>
          <dgm:chMax val="0"/>
          <dgm:bulletEnabled val="1"/>
        </dgm:presLayoutVars>
      </dgm:prSet>
      <dgm:spPr/>
      <dgm:t>
        <a:bodyPr/>
        <a:lstStyle/>
        <a:p>
          <a:endParaRPr lang="en-US"/>
        </a:p>
      </dgm:t>
    </dgm:pt>
  </dgm:ptLst>
  <dgm:cxnLst>
    <dgm:cxn modelId="{93B06A09-85A5-434F-B532-12BF0BAD929C}" srcId="{3DD0CD92-510E-46C2-B913-E7ED8C16120C}" destId="{02D31A9D-3EBD-4B56-8CCE-A0C67D43A96A}" srcOrd="0" destOrd="0" parTransId="{7EE30C1A-A932-416F-8979-13567ABBCA71}" sibTransId="{D2AFE167-5F71-416E-8A2D-F190A3E0ED40}"/>
    <dgm:cxn modelId="{58EF6CA5-A7D1-49AE-8429-F27E9C7D79EC}" type="presOf" srcId="{02D31A9D-3EBD-4B56-8CCE-A0C67D43A96A}" destId="{9C520749-804A-4E84-B31C-3A94A2E41A04}" srcOrd="0" destOrd="0" presId="urn:microsoft.com/office/officeart/2005/8/layout/vList2"/>
    <dgm:cxn modelId="{66CACC90-0ED1-4F57-BAE0-5D43F4AEFDD0}" type="presOf" srcId="{3DD0CD92-510E-46C2-B913-E7ED8C16120C}" destId="{21FB537F-FC21-4638-8FA1-B38754C81D0E}" srcOrd="0" destOrd="0" presId="urn:microsoft.com/office/officeart/2005/8/layout/vList2"/>
    <dgm:cxn modelId="{4010CB2F-F8F3-45FF-A1F5-756C4002F1EF}" type="presParOf" srcId="{21FB537F-FC21-4638-8FA1-B38754C81D0E}" destId="{9C520749-804A-4E84-B31C-3A94A2E41A0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20749-804A-4E84-B31C-3A94A2E41A04}">
      <dsp:nvSpPr>
        <dsp:cNvPr id="0" name=""/>
        <dsp:cNvSpPr/>
      </dsp:nvSpPr>
      <dsp:spPr>
        <a:xfrm>
          <a:off x="0" y="3900"/>
          <a:ext cx="8229600" cy="982799"/>
        </a:xfrm>
        <a:prstGeom prst="roundRect">
          <a:avLst/>
        </a:prstGeom>
        <a:solidFill>
          <a:schemeClr val="accent1">
            <a:hueOff val="0"/>
            <a:satOff val="0"/>
            <a:lumOff val="0"/>
            <a:alphaOff val="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rtl="0">
            <a:lnSpc>
              <a:spcPct val="90000"/>
            </a:lnSpc>
            <a:spcBef>
              <a:spcPct val="0"/>
            </a:spcBef>
            <a:spcAft>
              <a:spcPct val="35000"/>
            </a:spcAft>
          </a:pPr>
          <a:r>
            <a:rPr lang="en-US" sz="4200" kern="1200" baseline="0" smtClean="0"/>
            <a:t>Student Survey?</a:t>
          </a:r>
          <a:endParaRPr lang="en-US" sz="4200" kern="1200"/>
        </a:p>
      </dsp:txBody>
      <dsp:txXfrm>
        <a:off x="47976" y="51876"/>
        <a:ext cx="8133648" cy="88684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0C0B926-50D1-446F-BE15-C104286BAB96}" type="datetimeFigureOut">
              <a:rPr lang="en-US" smtClean="0"/>
              <a:t>2/18/2013</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886DB0CB-64FF-48B7-9F10-EBC54E572485}" type="slidenum">
              <a:rPr lang="en-US" smtClean="0"/>
              <a:t>‹#›</a:t>
            </a:fld>
            <a:endParaRPr lang="en-US"/>
          </a:p>
        </p:txBody>
      </p:sp>
    </p:spTree>
    <p:extLst>
      <p:ext uri="{BB962C8B-B14F-4D97-AF65-F5344CB8AC3E}">
        <p14:creationId xmlns:p14="http://schemas.microsoft.com/office/powerpoint/2010/main" val="18106591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2:59:59.6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6540,'0'0'5643,"0"0"-321,0 43-3975,0-6 63,0 38-319,0 6-1,0-7-449,0 7 64,0-7-448,0 1 63,0 6-191,0-44 127,0-37-641,0 37 129,0-37-1668,0 0 0,0 0-4424,0-37-385,0 37 1539</inkml:trace>
</inkml:ink>
</file>

<file path=ppt/ink/ink2.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0.869"/>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10965,'0'37'6925,"0"-37"-513,0 37-5963,0 0-64,0 44-449,0-44 0,0 1-1091,0-1 65,0-37-5322,0 0-577,0 0 640</inkml:trace>
</inkml:ink>
</file>

<file path=ppt/ink/ink3.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7.8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78-1 12247,'0'0'8208,"0"0"-385,0 0-6477,0 0 65,0 0-834,0 0 0,-39 0-320,39 0 64,0 0-321,-39 0 0,39 0 0,0 0 0,0 0 0,0 0 0,39 0-1860,-39 0 0,0 0-6476,0 0-577,0 0 1475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3E567F86-D526-4900-8D9B-39FA4107EA71}" type="datetimeFigureOut">
              <a:rPr lang="en-US" smtClean="0"/>
              <a:t>2/18/2013</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CE2B2C14-9468-4B62-9E44-C3A1251EFA54}" type="slidenum">
              <a:rPr lang="en-US" smtClean="0"/>
              <a:t>‹#›</a:t>
            </a:fld>
            <a:endParaRPr lang="en-US"/>
          </a:p>
        </p:txBody>
      </p:sp>
    </p:spTree>
    <p:extLst>
      <p:ext uri="{BB962C8B-B14F-4D97-AF65-F5344CB8AC3E}">
        <p14:creationId xmlns:p14="http://schemas.microsoft.com/office/powerpoint/2010/main" val="3032468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 need to hear multiple examples.  Use</a:t>
            </a:r>
            <a:r>
              <a:rPr lang="en-US" baseline="0" dirty="0" smtClean="0"/>
              <a:t> one of your favorite products to discuss the concepts.</a:t>
            </a:r>
            <a:endParaRPr lang="en-US" dirty="0"/>
          </a:p>
        </p:txBody>
      </p:sp>
      <p:sp>
        <p:nvSpPr>
          <p:cNvPr id="4" name="Slide Number Placeholder 3"/>
          <p:cNvSpPr>
            <a:spLocks noGrp="1"/>
          </p:cNvSpPr>
          <p:nvPr>
            <p:ph type="sldNum" sz="quarter" idx="10"/>
          </p:nvPr>
        </p:nvSpPr>
        <p:spPr/>
        <p:txBody>
          <a:bodyPr/>
          <a:lstStyle/>
          <a:p>
            <a:fld id="{CE2B2C14-9468-4B62-9E44-C3A1251EFA54}" type="slidenum">
              <a:rPr lang="en-US" smtClean="0"/>
              <a:t>2</a:t>
            </a:fld>
            <a:endParaRPr lang="en-US"/>
          </a:p>
        </p:txBody>
      </p:sp>
    </p:spTree>
    <p:extLst>
      <p:ext uri="{BB962C8B-B14F-4D97-AF65-F5344CB8AC3E}">
        <p14:creationId xmlns:p14="http://schemas.microsoft.com/office/powerpoint/2010/main" val="86753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Find the Hi:  7 = 310/7 = 44.28     Find the low:  4= 210/4 = 52.50  Find</a:t>
            </a:r>
            <a:r>
              <a:rPr lang="en-US" baseline="0" dirty="0" smtClean="0"/>
              <a:t> the FC: 310-210/7-4 = 36.66  7 x 33.33 = 233.31 – 310 = 76.69</a:t>
            </a:r>
            <a:endParaRPr lang="en-US" dirty="0" smtClean="0"/>
          </a:p>
          <a:p>
            <a:endParaRPr lang="en-US" dirty="0"/>
          </a:p>
        </p:txBody>
      </p:sp>
      <p:sp>
        <p:nvSpPr>
          <p:cNvPr id="4" name="Slide Number Placeholder 3"/>
          <p:cNvSpPr>
            <a:spLocks noGrp="1"/>
          </p:cNvSpPr>
          <p:nvPr>
            <p:ph type="sldNum" sz="quarter" idx="10"/>
          </p:nvPr>
        </p:nvSpPr>
        <p:spPr/>
        <p:txBody>
          <a:bodyPr/>
          <a:lstStyle/>
          <a:p>
            <a:fld id="{CE2B2C14-9468-4B62-9E44-C3A1251EFA54}" type="slidenum">
              <a:rPr lang="en-US" smtClean="0"/>
              <a:t>6</a:t>
            </a:fld>
            <a:endParaRPr lang="en-US"/>
          </a:p>
        </p:txBody>
      </p:sp>
    </p:spTree>
    <p:extLst>
      <p:ext uri="{BB962C8B-B14F-4D97-AF65-F5344CB8AC3E}">
        <p14:creationId xmlns:p14="http://schemas.microsoft.com/office/powerpoint/2010/main" val="4076443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Due to the complex nature I have provided an example the</a:t>
            </a:r>
            <a:r>
              <a:rPr lang="en-US" baseline="0" dirty="0" smtClean="0"/>
              <a:t> textbook uses.  If you do not adopt </a:t>
            </a:r>
            <a:r>
              <a:rPr lang="en-US" baseline="0" dirty="0" err="1" smtClean="0"/>
              <a:t>CengageNow</a:t>
            </a:r>
            <a:r>
              <a:rPr lang="en-US" baseline="0" dirty="0" smtClean="0"/>
              <a:t> you will need to use another example.</a:t>
            </a:r>
            <a:endParaRPr lang="en-US" dirty="0"/>
          </a:p>
        </p:txBody>
      </p:sp>
      <p:sp>
        <p:nvSpPr>
          <p:cNvPr id="4" name="Slide Number Placeholder 3"/>
          <p:cNvSpPr>
            <a:spLocks noGrp="1"/>
          </p:cNvSpPr>
          <p:nvPr>
            <p:ph type="sldNum" sz="quarter" idx="10"/>
          </p:nvPr>
        </p:nvSpPr>
        <p:spPr/>
        <p:txBody>
          <a:bodyPr/>
          <a:lstStyle/>
          <a:p>
            <a:fld id="{CE2B2C14-9468-4B62-9E44-C3A1251EFA54}" type="slidenum">
              <a:rPr lang="en-US" smtClean="0"/>
              <a:t>7</a:t>
            </a:fld>
            <a:endParaRPr lang="en-US"/>
          </a:p>
        </p:txBody>
      </p:sp>
    </p:spTree>
    <p:extLst>
      <p:ext uri="{BB962C8B-B14F-4D97-AF65-F5344CB8AC3E}">
        <p14:creationId xmlns:p14="http://schemas.microsoft.com/office/powerpoint/2010/main" val="371097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Only difference is </a:t>
            </a:r>
            <a:r>
              <a:rPr lang="en-US" smtClean="0"/>
              <a:t>the treatment</a:t>
            </a:r>
            <a:r>
              <a:rPr lang="en-US" baseline="0" smtClean="0"/>
              <a:t> of fixed cost.</a:t>
            </a:r>
            <a:endParaRPr lang="en-US"/>
          </a:p>
        </p:txBody>
      </p:sp>
      <p:sp>
        <p:nvSpPr>
          <p:cNvPr id="4" name="Slide Number Placeholder 3"/>
          <p:cNvSpPr>
            <a:spLocks noGrp="1"/>
          </p:cNvSpPr>
          <p:nvPr>
            <p:ph type="sldNum" sz="quarter" idx="10"/>
          </p:nvPr>
        </p:nvSpPr>
        <p:spPr/>
        <p:txBody>
          <a:bodyPr/>
          <a:lstStyle/>
          <a:p>
            <a:fld id="{CE2B2C14-9468-4B62-9E44-C3A1251EFA54}" type="slidenum">
              <a:rPr lang="en-US" smtClean="0"/>
              <a:t>8</a:t>
            </a:fld>
            <a:endParaRPr lang="en-US"/>
          </a:p>
        </p:txBody>
      </p:sp>
    </p:spTree>
    <p:extLst>
      <p:ext uri="{BB962C8B-B14F-4D97-AF65-F5344CB8AC3E}">
        <p14:creationId xmlns:p14="http://schemas.microsoft.com/office/powerpoint/2010/main" val="1319315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2B2C14-9468-4B62-9E44-C3A1251EFA54}" type="slidenum">
              <a:rPr lang="en-US" smtClean="0"/>
              <a:t>9</a:t>
            </a:fld>
            <a:endParaRPr lang="en-US"/>
          </a:p>
        </p:txBody>
      </p:sp>
    </p:spTree>
    <p:extLst>
      <p:ext uri="{BB962C8B-B14F-4D97-AF65-F5344CB8AC3E}">
        <p14:creationId xmlns:p14="http://schemas.microsoft.com/office/powerpoint/2010/main" val="3453274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2B2C14-9468-4B62-9E44-C3A1251EFA54}" type="slidenum">
              <a:rPr lang="en-US" smtClean="0"/>
              <a:t>10</a:t>
            </a:fld>
            <a:endParaRPr lang="en-US"/>
          </a:p>
        </p:txBody>
      </p:sp>
    </p:spTree>
    <p:extLst>
      <p:ext uri="{BB962C8B-B14F-4D97-AF65-F5344CB8AC3E}">
        <p14:creationId xmlns:p14="http://schemas.microsoft.com/office/powerpoint/2010/main" val="3453274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FFAB66-6EEE-44BA-ADE0-39058699B0A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F1ACFFD-5D93-4B68-A3E3-9B3367BD2E6C}" type="datetimeFigureOut">
              <a:rPr lang="en-US" smtClean="0"/>
              <a:t>2/18/2013</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1FFAB66-6EEE-44BA-ADE0-39058699B0A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customXml" Target="../ink/ink3.xml"/><Relationship Id="rId12" Type="http://schemas.openxmlformats.org/officeDocument/2006/relationships/image" Target="../media/image6.emf"/><Relationship Id="rId2" Type="http://schemas.openxmlformats.org/officeDocument/2006/relationships/customXml" Target="../ink/ink1.xml"/><Relationship Id="rId1" Type="http://schemas.openxmlformats.org/officeDocument/2006/relationships/slideLayout" Target="../slideLayouts/slideLayout7.xml"/><Relationship Id="rId11" Type="http://schemas.openxmlformats.org/officeDocument/2006/relationships/customXml" Target="../ink/ink2.xml"/><Relationship Id="rId10" Type="http://schemas.openxmlformats.org/officeDocument/2006/relationships/image" Target="../media/image5.emf"/><Relationship Id="rId14" Type="http://schemas.openxmlformats.org/officeDocument/2006/relationships/image" Target="../media/image7.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wmf"/><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914400" y="685800"/>
            <a:ext cx="7620000" cy="923330"/>
          </a:xfrm>
          <a:prstGeom prst="rect">
            <a:avLst/>
          </a:prstGeom>
          <a:noFill/>
        </p:spPr>
        <p:txBody>
          <a:bodyPr wrap="square" rtlCol="0">
            <a:spAutoFit/>
          </a:bodyPr>
          <a:lstStyle/>
          <a:p>
            <a:r>
              <a:rPr lang="en-US" dirty="0" smtClean="0"/>
              <a:t>Welcome to ACCT 203   Class will begin at 8:00 PM.</a:t>
            </a:r>
          </a:p>
          <a:p>
            <a:r>
              <a:rPr lang="en-US" dirty="0" smtClean="0"/>
              <a:t>Make sure you audio is working.  Select tools, Audio, Audio Set Up Wizard, and follow the prompts.  </a:t>
            </a:r>
          </a:p>
        </p:txBody>
      </p:sp>
      <mc:AlternateContent xmlns:mc="http://schemas.openxmlformats.org/markup-compatibility/2006" xmlns:p14="http://schemas.microsoft.com/office/powerpoint/2010/main">
        <mc:Choice Requires="p14">
          <p:contentPart p14:bwMode="auto" r:id="rId2">
            <p14:nvContentPartPr>
              <p14:cNvPr id="1073" name="Ink 1072"/>
              <p14:cNvContentPartPr/>
              <p14:nvPr/>
            </p14:nvContentPartPr>
            <p14:xfrm>
              <a:off x="4896404" y="2762007"/>
              <a:ext cx="0" cy="256320"/>
            </p14:xfrm>
          </p:contentPart>
        </mc:Choice>
        <mc:Fallback xmlns="">
          <p:pic>
            <p:nvPicPr>
              <p:cNvPr id="1073" name="Ink 1072"/>
              <p:cNvPicPr/>
              <p:nvPr/>
            </p:nvPicPr>
            <p:blipFill>
              <a:blip r:embed="rId10"/>
              <a:stretch>
                <a:fillRect/>
              </a:stretch>
            </p:blipFill>
            <p:spPr>
              <a:xfrm>
                <a:off x="0" y="0"/>
                <a:ext cx="0" cy="2563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95" name="Ink 1094"/>
              <p14:cNvContentPartPr/>
              <p14:nvPr/>
            </p14:nvContentPartPr>
            <p14:xfrm>
              <a:off x="6395804" y="3512967"/>
              <a:ext cx="0" cy="109800"/>
            </p14:xfrm>
          </p:contentPart>
        </mc:Choice>
        <mc:Fallback xmlns="">
          <p:pic>
            <p:nvPicPr>
              <p:cNvPr id="1095" name="Ink 1094"/>
              <p:cNvPicPr/>
              <p:nvPr/>
            </p:nvPicPr>
            <p:blipFill>
              <a:blip r:embed="rId12"/>
              <a:stretch>
                <a:fillRect/>
              </a:stretch>
            </p:blipFill>
            <p:spPr>
              <a:xfrm>
                <a:off x="0" y="0"/>
                <a:ext cx="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06" name="Ink 1105"/>
              <p14:cNvContentPartPr/>
              <p14:nvPr/>
            </p14:nvContentPartPr>
            <p14:xfrm>
              <a:off x="5452604" y="4192647"/>
              <a:ext cx="28440" cy="0"/>
            </p14:xfrm>
          </p:contentPart>
        </mc:Choice>
        <mc:Fallback xmlns="">
          <p:pic>
            <p:nvPicPr>
              <p:cNvPr id="1106" name="Ink 1105"/>
              <p:cNvPicPr/>
              <p:nvPr/>
            </p:nvPicPr>
            <p:blipFill>
              <a:blip r:embed="rId14"/>
              <a:stretch>
                <a:fillRect/>
              </a:stretch>
            </p:blipFill>
            <p:spPr>
              <a:xfrm>
                <a:off x="0" y="0"/>
                <a:ext cx="28440" cy="0"/>
              </a:xfrm>
              <a:prstGeom prst="rect">
                <a:avLst/>
              </a:prstGeom>
            </p:spPr>
          </p:pic>
        </mc:Fallback>
      </mc:AlternateContent>
    </p:spTree>
    <p:extLst>
      <p:ext uri="{BB962C8B-B14F-4D97-AF65-F5344CB8AC3E}">
        <p14:creationId xmlns:p14="http://schemas.microsoft.com/office/powerpoint/2010/main" val="4160876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515525"/>
            <a:ext cx="8229600" cy="3139321"/>
          </a:xfrm>
          <a:prstGeom prst="rect">
            <a:avLst/>
          </a:prstGeom>
        </p:spPr>
        <p:txBody>
          <a:bodyPr wrap="square">
            <a:spAutoFit/>
          </a:bodyPr>
          <a:lstStyle/>
          <a:p>
            <a:r>
              <a:rPr lang="en-US" b="1" dirty="0"/>
              <a:t>15-3: </a:t>
            </a:r>
            <a:r>
              <a:rPr lang="en-US" dirty="0"/>
              <a:t>Hank’s Hot Dog Factory manufactures hot dogs. The factory’s cost structure is as follows: fixed manufacturing costs per month are $8,000. Variable manufacturing costs are $0.40 per hot dog. Fixed non-manufacturing costs are $7,000 per month. Variable non-manufacturing costs consist of a $0.20 sales commission for every hot dog sold. The sales price per hot dog is $2.20.    </a:t>
            </a:r>
          </a:p>
          <a:p>
            <a:r>
              <a:rPr lang="en-US" dirty="0"/>
              <a:t> </a:t>
            </a:r>
          </a:p>
          <a:p>
            <a:r>
              <a:rPr lang="en-US" b="1" dirty="0"/>
              <a:t>Required: </a:t>
            </a:r>
            <a:r>
              <a:rPr lang="en-US" dirty="0"/>
              <a:t>If the company begins the month with zero inventory, makes 10,000 hot dogs, and sells 7,000 hot dogs, what is the total cost of inventory on the Balance Sheet at the end of the month under Variable Costing? What is income (loss) for the month under Variable Costing? </a:t>
            </a:r>
            <a:endParaRPr lang="en-US" dirty="0">
              <a:effectLst/>
            </a:endParaRPr>
          </a:p>
        </p:txBody>
      </p:sp>
      <p:sp>
        <p:nvSpPr>
          <p:cNvPr id="8" name="Title 7"/>
          <p:cNvSpPr>
            <a:spLocks noGrp="1"/>
          </p:cNvSpPr>
          <p:nvPr>
            <p:ph type="title"/>
          </p:nvPr>
        </p:nvSpPr>
        <p:spPr>
          <a:xfrm>
            <a:off x="457200" y="533400"/>
            <a:ext cx="8229600" cy="685800"/>
          </a:xfrm>
        </p:spPr>
        <p:txBody>
          <a:bodyPr>
            <a:normAutofit fontScale="90000"/>
          </a:bodyPr>
          <a:lstStyle/>
          <a:p>
            <a:r>
              <a:rPr lang="en-US" dirty="0" smtClean="0"/>
              <a:t>Variable Costing Example</a:t>
            </a:r>
            <a:endParaRPr lang="en-US" dirty="0"/>
          </a:p>
        </p:txBody>
      </p:sp>
      <p:sp>
        <p:nvSpPr>
          <p:cNvPr id="9" name="Rectangle 8"/>
          <p:cNvSpPr/>
          <p:nvPr/>
        </p:nvSpPr>
        <p:spPr>
          <a:xfrm>
            <a:off x="457200" y="1146193"/>
            <a:ext cx="7772400" cy="369332"/>
          </a:xfrm>
          <a:prstGeom prst="rect">
            <a:avLst/>
          </a:prstGeom>
        </p:spPr>
        <p:txBody>
          <a:bodyPr wrap="square">
            <a:spAutoFit/>
          </a:bodyPr>
          <a:lstStyle/>
          <a:p>
            <a:r>
              <a:rPr lang="en-US" dirty="0"/>
              <a:t>http://denniscaplan.fatcow.com/Chapter15EOC.htm</a:t>
            </a:r>
          </a:p>
        </p:txBody>
      </p:sp>
    </p:spTree>
    <p:extLst>
      <p:ext uri="{BB962C8B-B14F-4D97-AF65-F5344CB8AC3E}">
        <p14:creationId xmlns:p14="http://schemas.microsoft.com/office/powerpoint/2010/main" val="42219152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457200" y="533400"/>
          <a:ext cx="8229600" cy="99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r>
              <a:rPr lang="en-US" dirty="0" smtClean="0"/>
              <a:t>If you are watching video –</a:t>
            </a:r>
          </a:p>
          <a:p>
            <a:pPr lvl="2"/>
            <a:r>
              <a:rPr lang="en-US" dirty="0" smtClean="0"/>
              <a:t>Summarize the entire video in a paragraph or two.</a:t>
            </a:r>
          </a:p>
          <a:p>
            <a:pPr lvl="2"/>
            <a:endParaRPr lang="en-US" dirty="0" smtClean="0"/>
          </a:p>
          <a:p>
            <a:pPr lvl="2"/>
            <a:r>
              <a:rPr lang="en-US" dirty="0" smtClean="0"/>
              <a:t>E-mail the paragraph to me via Angel.</a:t>
            </a:r>
          </a:p>
          <a:p>
            <a:pPr lvl="2"/>
            <a:endParaRPr lang="en-US" dirty="0" smtClean="0"/>
          </a:p>
          <a:p>
            <a:pPr lvl="2"/>
            <a:r>
              <a:rPr lang="en-US" dirty="0" smtClean="0"/>
              <a:t>Due Sunday at 10PM.</a:t>
            </a:r>
            <a:endParaRPr lang="en-US" dirty="0"/>
          </a:p>
        </p:txBody>
      </p:sp>
      <p:pic>
        <p:nvPicPr>
          <p:cNvPr id="1026" name="Picture 2" descr="C:\Users\Owner\AppData\Local\Microsoft\Windows\Temporary Internet Files\Content.IE5\IR9JQ1K0\MC900110849[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1000" y="1676400"/>
            <a:ext cx="4004311"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0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8" y="533400"/>
            <a:ext cx="7990029" cy="990600"/>
          </a:xfrm>
        </p:spPr>
        <p:txBody>
          <a:bodyPr>
            <a:normAutofit fontScale="90000"/>
          </a:bodyPr>
          <a:lstStyle/>
          <a:p>
            <a:r>
              <a:rPr lang="en-US" dirty="0" smtClean="0"/>
              <a:t>Fixed Cost / Variable Cost / Mixed Cost</a:t>
            </a:r>
            <a:endParaRPr lang="en-US" dirty="0"/>
          </a:p>
        </p:txBody>
      </p:sp>
    </p:spTree>
    <p:extLst>
      <p:ext uri="{BB962C8B-B14F-4D97-AF65-F5344CB8AC3E}">
        <p14:creationId xmlns:p14="http://schemas.microsoft.com/office/powerpoint/2010/main" val="35553566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Rent $1,200	</a:t>
            </a:r>
            <a:br>
              <a:rPr lang="en-US" dirty="0" smtClean="0"/>
            </a:br>
            <a:endParaRPr lang="en-US" dirty="0"/>
          </a:p>
        </p:txBody>
      </p:sp>
      <p:sp>
        <p:nvSpPr>
          <p:cNvPr id="3" name="Content Placeholder 2"/>
          <p:cNvSpPr>
            <a:spLocks noGrp="1"/>
          </p:cNvSpPr>
          <p:nvPr>
            <p:ph sz="half" idx="1"/>
          </p:nvPr>
        </p:nvSpPr>
        <p:spPr/>
        <p:txBody>
          <a:bodyPr/>
          <a:lstStyle/>
          <a:p>
            <a:r>
              <a:rPr lang="en-US" dirty="0" smtClean="0"/>
              <a:t>What kind of cost?</a:t>
            </a:r>
          </a:p>
          <a:p>
            <a:endParaRPr lang="en-US" dirty="0" smtClean="0"/>
          </a:p>
          <a:p>
            <a:endParaRPr lang="en-US" dirty="0"/>
          </a:p>
          <a:p>
            <a:r>
              <a:rPr lang="en-US" dirty="0" smtClean="0"/>
              <a:t>What is the total cost?</a:t>
            </a:r>
          </a:p>
          <a:p>
            <a:endParaRPr lang="en-US" dirty="0"/>
          </a:p>
          <a:p>
            <a:pPr marL="0" indent="0">
              <a:buNone/>
            </a:pPr>
            <a:endParaRPr lang="en-US" dirty="0"/>
          </a:p>
        </p:txBody>
      </p:sp>
      <p:sp>
        <p:nvSpPr>
          <p:cNvPr id="4" name="Content Placeholder 3"/>
          <p:cNvSpPr>
            <a:spLocks noGrp="1"/>
          </p:cNvSpPr>
          <p:nvPr>
            <p:ph sz="half" idx="2"/>
          </p:nvPr>
        </p:nvSpPr>
        <p:spPr/>
        <p:txBody>
          <a:bodyPr/>
          <a:lstStyle/>
          <a:p>
            <a:r>
              <a:rPr lang="en-US" dirty="0"/>
              <a:t>C</a:t>
            </a:r>
            <a:r>
              <a:rPr lang="en-US" dirty="0" smtClean="0"/>
              <a:t>ost per person - 6 roommates?</a:t>
            </a:r>
          </a:p>
          <a:p>
            <a:endParaRPr lang="en-US" dirty="0"/>
          </a:p>
          <a:p>
            <a:endParaRPr lang="en-US" dirty="0" smtClean="0"/>
          </a:p>
          <a:p>
            <a:r>
              <a:rPr lang="en-US" dirty="0"/>
              <a:t>C</a:t>
            </a:r>
            <a:r>
              <a:rPr lang="en-US" dirty="0" smtClean="0"/>
              <a:t>ost per person – 5 roommates?</a:t>
            </a:r>
            <a:endParaRPr lang="en-US" dirty="0"/>
          </a:p>
        </p:txBody>
      </p:sp>
    </p:spTree>
    <p:extLst>
      <p:ext uri="{BB962C8B-B14F-4D97-AF65-F5344CB8AC3E}">
        <p14:creationId xmlns:p14="http://schemas.microsoft.com/office/powerpoint/2010/main" val="1173955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Food is $100 per person</a:t>
            </a:r>
            <a:br>
              <a:rPr lang="en-US" dirty="0" smtClean="0"/>
            </a:br>
            <a:endParaRPr lang="en-US" dirty="0"/>
          </a:p>
        </p:txBody>
      </p:sp>
      <p:sp>
        <p:nvSpPr>
          <p:cNvPr id="3" name="Content Placeholder 2"/>
          <p:cNvSpPr>
            <a:spLocks noGrp="1"/>
          </p:cNvSpPr>
          <p:nvPr>
            <p:ph sz="half" idx="1"/>
          </p:nvPr>
        </p:nvSpPr>
        <p:spPr/>
        <p:txBody>
          <a:bodyPr/>
          <a:lstStyle/>
          <a:p>
            <a:r>
              <a:rPr lang="en-US" dirty="0" smtClean="0"/>
              <a:t>What kind of cost?</a:t>
            </a:r>
          </a:p>
          <a:p>
            <a:endParaRPr lang="en-US" dirty="0" smtClean="0"/>
          </a:p>
          <a:p>
            <a:endParaRPr lang="en-US" dirty="0"/>
          </a:p>
          <a:p>
            <a:endParaRPr lang="en-US" dirty="0" smtClean="0"/>
          </a:p>
          <a:p>
            <a:r>
              <a:rPr lang="en-US" dirty="0" smtClean="0"/>
              <a:t>What is the total cost?</a:t>
            </a:r>
          </a:p>
          <a:p>
            <a:endParaRPr lang="en-US" dirty="0"/>
          </a:p>
          <a:p>
            <a:pPr marL="0" indent="0">
              <a:buNone/>
            </a:pPr>
            <a:endParaRPr lang="en-US" dirty="0"/>
          </a:p>
        </p:txBody>
      </p:sp>
      <p:sp>
        <p:nvSpPr>
          <p:cNvPr id="4" name="Content Placeholder 3"/>
          <p:cNvSpPr>
            <a:spLocks noGrp="1"/>
          </p:cNvSpPr>
          <p:nvPr>
            <p:ph sz="half" idx="2"/>
          </p:nvPr>
        </p:nvSpPr>
        <p:spPr/>
        <p:txBody>
          <a:bodyPr/>
          <a:lstStyle/>
          <a:p>
            <a:r>
              <a:rPr lang="en-US" dirty="0"/>
              <a:t>C</a:t>
            </a:r>
            <a:r>
              <a:rPr lang="en-US" dirty="0" smtClean="0"/>
              <a:t>ost per person - 6 roommates?</a:t>
            </a:r>
          </a:p>
          <a:p>
            <a:endParaRPr lang="en-US" dirty="0"/>
          </a:p>
          <a:p>
            <a:endParaRPr lang="en-US" dirty="0" smtClean="0"/>
          </a:p>
          <a:p>
            <a:r>
              <a:rPr lang="en-US" dirty="0"/>
              <a:t>C</a:t>
            </a:r>
            <a:r>
              <a:rPr lang="en-US" dirty="0" smtClean="0"/>
              <a:t>ost per person – 5 roommates?</a:t>
            </a:r>
            <a:endParaRPr lang="en-US" dirty="0"/>
          </a:p>
        </p:txBody>
      </p:sp>
    </p:spTree>
    <p:extLst>
      <p:ext uri="{BB962C8B-B14F-4D97-AF65-F5344CB8AC3E}">
        <p14:creationId xmlns:p14="http://schemas.microsoft.com/office/powerpoint/2010/main" val="2744676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Household Overhead $255</a:t>
            </a:r>
            <a:br>
              <a:rPr lang="en-US" dirty="0" smtClean="0"/>
            </a:br>
            <a:endParaRPr lang="en-US" dirty="0"/>
          </a:p>
        </p:txBody>
      </p:sp>
      <p:sp>
        <p:nvSpPr>
          <p:cNvPr id="3" name="Content Placeholder 2"/>
          <p:cNvSpPr>
            <a:spLocks noGrp="1"/>
          </p:cNvSpPr>
          <p:nvPr>
            <p:ph sz="half" idx="1"/>
          </p:nvPr>
        </p:nvSpPr>
        <p:spPr/>
        <p:txBody>
          <a:bodyPr/>
          <a:lstStyle/>
          <a:p>
            <a:r>
              <a:rPr lang="en-US" dirty="0" smtClean="0"/>
              <a:t>What kind of cost?</a:t>
            </a:r>
          </a:p>
          <a:p>
            <a:endParaRPr lang="en-US" dirty="0" smtClean="0"/>
          </a:p>
          <a:p>
            <a:endParaRPr lang="en-US" dirty="0"/>
          </a:p>
          <a:p>
            <a:endParaRPr lang="en-US" dirty="0" smtClean="0"/>
          </a:p>
          <a:p>
            <a:r>
              <a:rPr lang="en-US" dirty="0" smtClean="0"/>
              <a:t>What is the total cost?</a:t>
            </a:r>
          </a:p>
          <a:p>
            <a:endParaRPr lang="en-US" dirty="0"/>
          </a:p>
          <a:p>
            <a:pPr marL="0" indent="0">
              <a:buNone/>
            </a:pPr>
            <a:endParaRPr lang="en-US" dirty="0"/>
          </a:p>
        </p:txBody>
      </p:sp>
      <p:sp>
        <p:nvSpPr>
          <p:cNvPr id="4" name="Content Placeholder 3"/>
          <p:cNvSpPr>
            <a:spLocks noGrp="1"/>
          </p:cNvSpPr>
          <p:nvPr>
            <p:ph sz="half" idx="2"/>
          </p:nvPr>
        </p:nvSpPr>
        <p:spPr/>
        <p:txBody>
          <a:bodyPr/>
          <a:lstStyle/>
          <a:p>
            <a:r>
              <a:rPr lang="en-US" dirty="0"/>
              <a:t>C</a:t>
            </a:r>
            <a:r>
              <a:rPr lang="en-US" dirty="0" smtClean="0"/>
              <a:t>ost per person - 6 roommates?</a:t>
            </a:r>
          </a:p>
          <a:p>
            <a:endParaRPr lang="en-US" dirty="0"/>
          </a:p>
          <a:p>
            <a:endParaRPr lang="en-US" dirty="0" smtClean="0"/>
          </a:p>
          <a:p>
            <a:r>
              <a:rPr lang="en-US" dirty="0"/>
              <a:t>C</a:t>
            </a:r>
            <a:r>
              <a:rPr lang="en-US" dirty="0" smtClean="0"/>
              <a:t>ost per person – 5 roommates?</a:t>
            </a:r>
            <a:endParaRPr lang="en-US" dirty="0"/>
          </a:p>
        </p:txBody>
      </p:sp>
    </p:spTree>
    <p:extLst>
      <p:ext uri="{BB962C8B-B14F-4D97-AF65-F5344CB8AC3E}">
        <p14:creationId xmlns:p14="http://schemas.microsoft.com/office/powerpoint/2010/main" val="25229362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92163"/>
            <a:ext cx="6172200" cy="808037"/>
          </a:xfrm>
        </p:spPr>
        <p:txBody>
          <a:bodyPr>
            <a:normAutofit fontScale="90000"/>
          </a:bodyPr>
          <a:lstStyle/>
          <a:p>
            <a:r>
              <a:rPr lang="en-US" dirty="0" smtClean="0"/>
              <a:t>High /Low Method </a:t>
            </a:r>
            <a:br>
              <a:rPr lang="en-US" dirty="0" smtClean="0"/>
            </a:br>
            <a:endParaRPr lang="en-US"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3699621560"/>
              </p:ext>
            </p:extLst>
          </p:nvPr>
        </p:nvGraphicFramePr>
        <p:xfrm>
          <a:off x="304800" y="1447802"/>
          <a:ext cx="3505199" cy="4800596"/>
        </p:xfrm>
        <a:graphic>
          <a:graphicData uri="http://schemas.openxmlformats.org/drawingml/2006/table">
            <a:tbl>
              <a:tblPr>
                <a:tableStyleId>{5C22544A-7EE6-4342-B048-85BDC9FD1C3A}</a:tableStyleId>
              </a:tblPr>
              <a:tblGrid>
                <a:gridCol w="617807"/>
                <a:gridCol w="892389"/>
                <a:gridCol w="875227"/>
                <a:gridCol w="1119776"/>
              </a:tblGrid>
              <a:tr h="1122621">
                <a:tc>
                  <a:txBody>
                    <a:bodyPr/>
                    <a:lstStyle/>
                    <a:p>
                      <a:pPr algn="l" fontAlgn="b"/>
                      <a:r>
                        <a:rPr lang="en-US" sz="1100" u="none" strike="noStrike" dirty="0">
                          <a:effectLst/>
                        </a:rPr>
                        <a:t>Month</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Roomates</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Overhead</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Per Roomate</a:t>
                      </a:r>
                      <a:endParaRPr lang="en-US" sz="1100" b="0" i="0" u="none" strike="noStrike">
                        <a:solidFill>
                          <a:srgbClr val="000000"/>
                        </a:solidFill>
                        <a:effectLst/>
                        <a:latin typeface="Calibri"/>
                      </a:endParaRPr>
                    </a:p>
                  </a:txBody>
                  <a:tcPr marL="9525" marR="9525" marT="9525" marB="0" anchor="b"/>
                </a:tc>
              </a:tr>
              <a:tr h="576815">
                <a:tc>
                  <a:txBody>
                    <a:bodyPr/>
                    <a:lstStyle/>
                    <a:p>
                      <a:pPr algn="r"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275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r>
              <a:tr h="620232">
                <a:tc>
                  <a:txBody>
                    <a:bodyPr/>
                    <a:lstStyle/>
                    <a:p>
                      <a:pPr algn="r" fontAlgn="b"/>
                      <a:r>
                        <a:rPr lang="en-US" sz="1100" u="none" strike="noStrike">
                          <a:effectLst/>
                        </a:rPr>
                        <a:t>2</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6</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230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r>
              <a:tr h="620232">
                <a:tc>
                  <a:txBody>
                    <a:bodyPr/>
                    <a:lstStyle/>
                    <a:p>
                      <a:pPr algn="r" fontAlgn="b"/>
                      <a:r>
                        <a:rPr lang="en-US" sz="1100" u="none" strike="noStrike">
                          <a:effectLst/>
                        </a:rPr>
                        <a:t>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4</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dirty="0">
                          <a:effectLst/>
                        </a:rPr>
                        <a:t>210</a:t>
                      </a:r>
                      <a:endParaRPr lang="en-US" sz="1100" b="0" i="0" u="none" strike="noStrike" dirty="0">
                        <a:solidFill>
                          <a:srgbClr val="000000"/>
                        </a:solidFill>
                        <a:effectLst/>
                        <a:latin typeface="Calibri"/>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r>
              <a:tr h="620232">
                <a:tc>
                  <a:txBody>
                    <a:bodyPr/>
                    <a:lstStyle/>
                    <a:p>
                      <a:pPr algn="r" fontAlgn="b"/>
                      <a:r>
                        <a:rPr lang="en-US" sz="1100" u="none" strike="noStrike">
                          <a:effectLst/>
                        </a:rPr>
                        <a:t>4</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5</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240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r>
              <a:tr h="620232">
                <a:tc>
                  <a:txBody>
                    <a:bodyPr/>
                    <a:lstStyle/>
                    <a:p>
                      <a:pPr algn="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7</a:t>
                      </a:r>
                      <a:endParaRPr lang="en-US" sz="1100" b="0" i="0" u="none" strike="noStrike" dirty="0">
                        <a:solidFill>
                          <a:srgbClr val="000000"/>
                        </a:solidFill>
                        <a:effectLst/>
                        <a:latin typeface="Calibri"/>
                      </a:endParaRPr>
                    </a:p>
                  </a:txBody>
                  <a:tcPr marL="9525" marR="9525" marT="9525" marB="0" anchor="b"/>
                </a:tc>
                <a:tc>
                  <a:txBody>
                    <a:bodyPr/>
                    <a:lstStyle/>
                    <a:p>
                      <a:pPr algn="r" fontAlgn="b"/>
                      <a:r>
                        <a:rPr lang="en-US" sz="1100" u="none" strike="noStrike">
                          <a:effectLst/>
                        </a:rPr>
                        <a:t>310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a:t>
                      </a:r>
                      <a:endParaRPr lang="en-US" sz="1100" b="0" i="0" u="none" strike="noStrike">
                        <a:solidFill>
                          <a:srgbClr val="000000"/>
                        </a:solidFill>
                        <a:effectLst/>
                        <a:latin typeface="Calibri"/>
                      </a:endParaRPr>
                    </a:p>
                  </a:txBody>
                  <a:tcPr marL="9525" marR="9525" marT="9525" marB="0" anchor="b"/>
                </a:tc>
              </a:tr>
              <a:tr h="620232">
                <a:tc>
                  <a:txBody>
                    <a:bodyPr/>
                    <a:lstStyle/>
                    <a:p>
                      <a:pPr algn="r" fontAlgn="b"/>
                      <a:r>
                        <a:rPr lang="en-US" sz="1100" u="none" strike="noStrike">
                          <a:effectLst/>
                        </a:rPr>
                        <a:t>6</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270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6" name="TextBox 5"/>
          <p:cNvSpPr txBox="1"/>
          <p:nvPr/>
        </p:nvSpPr>
        <p:spPr>
          <a:xfrm>
            <a:off x="4648200" y="1143000"/>
            <a:ext cx="3581400" cy="4524315"/>
          </a:xfrm>
          <a:prstGeom prst="rect">
            <a:avLst/>
          </a:prstGeom>
          <a:noFill/>
        </p:spPr>
        <p:txBody>
          <a:bodyPr wrap="square" rtlCol="0">
            <a:spAutoFit/>
          </a:bodyPr>
          <a:lstStyle/>
          <a:p>
            <a:r>
              <a:rPr lang="en-US" dirty="0" smtClean="0"/>
              <a:t>1</a:t>
            </a:r>
            <a:r>
              <a:rPr lang="en-US" baseline="30000" dirty="0" smtClean="0"/>
              <a:t>st</a:t>
            </a:r>
            <a:r>
              <a:rPr lang="en-US" dirty="0" smtClean="0"/>
              <a:t> find the high</a:t>
            </a:r>
          </a:p>
          <a:p>
            <a:endParaRPr lang="en-US" dirty="0"/>
          </a:p>
          <a:p>
            <a:endParaRPr lang="en-US" dirty="0" smtClean="0"/>
          </a:p>
          <a:p>
            <a:r>
              <a:rPr lang="en-US" dirty="0" smtClean="0"/>
              <a:t>2</a:t>
            </a:r>
            <a:r>
              <a:rPr lang="en-US" baseline="30000" dirty="0" smtClean="0"/>
              <a:t>nd</a:t>
            </a:r>
            <a:r>
              <a:rPr lang="en-US" dirty="0" smtClean="0"/>
              <a:t> find the low</a:t>
            </a:r>
          </a:p>
          <a:p>
            <a:endParaRPr lang="en-US" dirty="0"/>
          </a:p>
          <a:p>
            <a:endParaRPr lang="en-US" dirty="0" smtClean="0"/>
          </a:p>
          <a:p>
            <a:r>
              <a:rPr lang="en-US" dirty="0" smtClean="0"/>
              <a:t>3</a:t>
            </a:r>
            <a:r>
              <a:rPr lang="en-US" baseline="30000" dirty="0" smtClean="0"/>
              <a:t>rd</a:t>
            </a:r>
            <a:r>
              <a:rPr lang="en-US" dirty="0" smtClean="0"/>
              <a:t> calculate change in cost</a:t>
            </a:r>
          </a:p>
          <a:p>
            <a:endParaRPr lang="en-US" dirty="0" smtClean="0"/>
          </a:p>
          <a:p>
            <a:endParaRPr lang="en-US" dirty="0"/>
          </a:p>
          <a:p>
            <a:r>
              <a:rPr lang="en-US" dirty="0" smtClean="0"/>
              <a:t>4</a:t>
            </a:r>
            <a:r>
              <a:rPr lang="en-US" baseline="30000" dirty="0" smtClean="0"/>
              <a:t>th</a:t>
            </a:r>
            <a:r>
              <a:rPr lang="en-US" dirty="0" smtClean="0"/>
              <a:t> calculate change in volume</a:t>
            </a:r>
          </a:p>
          <a:p>
            <a:endParaRPr lang="en-US" dirty="0" smtClean="0"/>
          </a:p>
          <a:p>
            <a:endParaRPr lang="en-US" dirty="0"/>
          </a:p>
          <a:p>
            <a:r>
              <a:rPr lang="en-US" dirty="0" smtClean="0"/>
              <a:t>5</a:t>
            </a:r>
            <a:r>
              <a:rPr lang="en-US" baseline="30000" dirty="0" smtClean="0"/>
              <a:t>th</a:t>
            </a:r>
            <a:r>
              <a:rPr lang="en-US" dirty="0" smtClean="0"/>
              <a:t> </a:t>
            </a:r>
            <a:r>
              <a:rPr lang="en-US" u="sng" dirty="0" smtClean="0"/>
              <a:t>change in cost    </a:t>
            </a:r>
            <a:r>
              <a:rPr lang="en-US" dirty="0" smtClean="0"/>
              <a:t>= VC per unit</a:t>
            </a:r>
          </a:p>
          <a:p>
            <a:r>
              <a:rPr lang="en-US" dirty="0"/>
              <a:t> </a:t>
            </a:r>
            <a:r>
              <a:rPr lang="en-US" dirty="0" smtClean="0"/>
              <a:t>    change in volume</a:t>
            </a:r>
          </a:p>
          <a:p>
            <a:endParaRPr lang="en-US" dirty="0"/>
          </a:p>
          <a:p>
            <a:endParaRPr lang="en-US" dirty="0"/>
          </a:p>
        </p:txBody>
      </p:sp>
    </p:spTree>
    <p:extLst>
      <p:ext uri="{BB962C8B-B14F-4D97-AF65-F5344CB8AC3E}">
        <p14:creationId xmlns:p14="http://schemas.microsoft.com/office/powerpoint/2010/main" val="515093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792163"/>
            <a:ext cx="6172200" cy="808037"/>
          </a:xfrm>
        </p:spPr>
        <p:txBody>
          <a:bodyPr>
            <a:normAutofit fontScale="90000"/>
          </a:bodyPr>
          <a:lstStyle/>
          <a:p>
            <a:r>
              <a:rPr lang="en-US" dirty="0" smtClean="0"/>
              <a:t>Regression Analysis</a:t>
            </a:r>
            <a:br>
              <a:rPr lang="en-US" dirty="0" smtClean="0"/>
            </a:br>
            <a:endParaRPr lang="en-US" dirty="0"/>
          </a:p>
        </p:txBody>
      </p:sp>
      <p:sp>
        <p:nvSpPr>
          <p:cNvPr id="6" name="TextBox 5"/>
          <p:cNvSpPr txBox="1"/>
          <p:nvPr/>
        </p:nvSpPr>
        <p:spPr>
          <a:xfrm>
            <a:off x="4648200" y="1143000"/>
            <a:ext cx="3581400" cy="3693319"/>
          </a:xfrm>
          <a:prstGeom prst="rect">
            <a:avLst/>
          </a:prstGeom>
          <a:noFill/>
        </p:spPr>
        <p:txBody>
          <a:bodyPr wrap="square" rtlCol="0">
            <a:spAutoFit/>
          </a:bodyPr>
          <a:lstStyle/>
          <a:p>
            <a:r>
              <a:rPr lang="en-US" dirty="0" smtClean="0"/>
              <a:t>1</a:t>
            </a:r>
            <a:r>
              <a:rPr lang="en-US" baseline="30000" dirty="0" smtClean="0"/>
              <a:t>st</a:t>
            </a:r>
            <a:r>
              <a:rPr lang="en-US" dirty="0" smtClean="0"/>
              <a:t> find FC  = coefficient (value) of intercept </a:t>
            </a:r>
          </a:p>
          <a:p>
            <a:endParaRPr lang="en-US" dirty="0"/>
          </a:p>
          <a:p>
            <a:endParaRPr lang="en-US" dirty="0" smtClean="0"/>
          </a:p>
          <a:p>
            <a:r>
              <a:rPr lang="en-US" dirty="0" smtClean="0"/>
              <a:t>2</a:t>
            </a:r>
            <a:r>
              <a:rPr lang="en-US" baseline="30000" dirty="0" smtClean="0"/>
              <a:t>nd</a:t>
            </a:r>
            <a:r>
              <a:rPr lang="en-US" dirty="0" smtClean="0"/>
              <a:t> find the VC = coefficient on the intercept (the slope)</a:t>
            </a:r>
          </a:p>
          <a:p>
            <a:endParaRPr lang="en-US" dirty="0"/>
          </a:p>
          <a:p>
            <a:endParaRPr lang="en-US" dirty="0" smtClean="0"/>
          </a:p>
          <a:p>
            <a:r>
              <a:rPr lang="en-US" dirty="0" smtClean="0"/>
              <a:t>3</a:t>
            </a:r>
            <a:r>
              <a:rPr lang="en-US" baseline="30000" dirty="0" smtClean="0"/>
              <a:t>rd</a:t>
            </a:r>
            <a:r>
              <a:rPr lang="en-US" dirty="0" smtClean="0"/>
              <a:t> solve for a set quantity</a:t>
            </a:r>
          </a:p>
          <a:p>
            <a:endParaRPr lang="en-US" dirty="0" smtClean="0"/>
          </a:p>
          <a:p>
            <a:endParaRPr lang="en-US" dirty="0"/>
          </a:p>
          <a:p>
            <a:endParaRPr lang="en-US" dirty="0"/>
          </a:p>
          <a:p>
            <a:endParaRPr lang="en-US" dirty="0"/>
          </a:p>
        </p:txBody>
      </p:sp>
      <p:sp>
        <p:nvSpPr>
          <p:cNvPr id="3" name="TextBox 2"/>
          <p:cNvSpPr txBox="1"/>
          <p:nvPr/>
        </p:nvSpPr>
        <p:spPr>
          <a:xfrm>
            <a:off x="228600" y="1524000"/>
            <a:ext cx="4267200" cy="5078313"/>
          </a:xfrm>
          <a:prstGeom prst="rect">
            <a:avLst/>
          </a:prstGeom>
          <a:noFill/>
        </p:spPr>
        <p:txBody>
          <a:bodyPr wrap="square" rtlCol="0">
            <a:spAutoFit/>
          </a:bodyPr>
          <a:lstStyle/>
          <a:p>
            <a:r>
              <a:rPr lang="en-US" b="1" dirty="0"/>
              <a:t>Page 51/53 Exercise #</a:t>
            </a:r>
            <a:r>
              <a:rPr lang="en-US" b="1" dirty="0" smtClean="0"/>
              <a:t>4 </a:t>
            </a:r>
          </a:p>
          <a:p>
            <a:endParaRPr lang="en-US" dirty="0"/>
          </a:p>
          <a:p>
            <a:r>
              <a:rPr lang="en-US" dirty="0" smtClean="0"/>
              <a:t>According </a:t>
            </a:r>
            <a:r>
              <a:rPr lang="en-US" dirty="0"/>
              <a:t>to the regression output</a:t>
            </a:r>
          </a:p>
          <a:p>
            <a:r>
              <a:rPr lang="en-US" dirty="0"/>
              <a:t>fixed cost = 204.070 or the intercept of the </a:t>
            </a:r>
            <a:r>
              <a:rPr lang="en-US" dirty="0" smtClean="0"/>
              <a:t>coefficients  variable </a:t>
            </a:r>
            <a:r>
              <a:rPr lang="en-US" dirty="0"/>
              <a:t>cost = 7.940 </a:t>
            </a:r>
            <a:r>
              <a:rPr lang="en-US" dirty="0" err="1"/>
              <a:t>lbs</a:t>
            </a:r>
            <a:r>
              <a:rPr lang="en-US" dirty="0"/>
              <a:t> or the coefficients of </a:t>
            </a:r>
            <a:r>
              <a:rPr lang="en-US" dirty="0" smtClean="0"/>
              <a:t>pounds.</a:t>
            </a:r>
            <a:endParaRPr lang="en-US" dirty="0"/>
          </a:p>
          <a:p>
            <a:r>
              <a:rPr lang="en-US" dirty="0"/>
              <a:t>Now we use the cost equation = </a:t>
            </a:r>
            <a:endParaRPr lang="en-US" dirty="0" smtClean="0"/>
          </a:p>
          <a:p>
            <a:r>
              <a:rPr lang="en-US" dirty="0" smtClean="0"/>
              <a:t>FC </a:t>
            </a:r>
            <a:r>
              <a:rPr lang="en-US" dirty="0"/>
              <a:t>+ VC (Q) OR </a:t>
            </a:r>
            <a:r>
              <a:rPr lang="en-US" dirty="0" smtClean="0"/>
              <a:t>                    Y </a:t>
            </a:r>
            <a:r>
              <a:rPr lang="en-US" dirty="0"/>
              <a:t>= a + </a:t>
            </a:r>
            <a:r>
              <a:rPr lang="en-US" dirty="0" err="1"/>
              <a:t>bx</a:t>
            </a:r>
            <a:endParaRPr lang="en-US" dirty="0"/>
          </a:p>
          <a:p>
            <a:r>
              <a:rPr lang="en-US" dirty="0"/>
              <a:t>= 205.070 + (7.940 x 5,000)</a:t>
            </a:r>
          </a:p>
          <a:p>
            <a:r>
              <a:rPr lang="en-US" dirty="0"/>
              <a:t>= 205.070 + 39,700</a:t>
            </a:r>
          </a:p>
          <a:p>
            <a:r>
              <a:rPr lang="en-US" dirty="0"/>
              <a:t>= 39,904.07 </a:t>
            </a:r>
          </a:p>
          <a:p>
            <a:r>
              <a:rPr lang="en-US" dirty="0"/>
              <a:t>=39,904</a:t>
            </a:r>
          </a:p>
          <a:p>
            <a:r>
              <a:rPr lang="en-US" dirty="0"/>
              <a:t>This problem has a low r value (.5068) which means that 51% of the variation in cost is explained by the number of pounds of chocolate produced. With a low R value this </a:t>
            </a:r>
            <a:r>
              <a:rPr lang="en-US" dirty="0" smtClean="0"/>
              <a:t>analysis </a:t>
            </a:r>
            <a:r>
              <a:rPr lang="en-US" dirty="0"/>
              <a:t>may not prove to be very helpful.</a:t>
            </a:r>
          </a:p>
        </p:txBody>
      </p:sp>
    </p:spTree>
    <p:extLst>
      <p:ext uri="{BB962C8B-B14F-4D97-AF65-F5344CB8AC3E}">
        <p14:creationId xmlns:p14="http://schemas.microsoft.com/office/powerpoint/2010/main" val="37025873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Costing	</a:t>
            </a:r>
            <a:endParaRPr lang="en-US" dirty="0"/>
          </a:p>
        </p:txBody>
      </p:sp>
      <p:sp>
        <p:nvSpPr>
          <p:cNvPr id="8" name="Content Placeholder 7"/>
          <p:cNvSpPr>
            <a:spLocks noGrp="1"/>
          </p:cNvSpPr>
          <p:nvPr>
            <p:ph sz="half" idx="1"/>
          </p:nvPr>
        </p:nvSpPr>
        <p:spPr/>
        <p:txBody>
          <a:bodyPr/>
          <a:lstStyle/>
          <a:p>
            <a:r>
              <a:rPr lang="en-US" dirty="0" smtClean="0"/>
              <a:t>Absorption	</a:t>
            </a:r>
          </a:p>
          <a:p>
            <a:pPr lvl="1"/>
            <a:r>
              <a:rPr lang="en-US" dirty="0" smtClean="0"/>
              <a:t>Full costing</a:t>
            </a:r>
          </a:p>
          <a:p>
            <a:pPr lvl="1"/>
            <a:r>
              <a:rPr lang="en-US" dirty="0" smtClean="0"/>
              <a:t>Product cost attach to product</a:t>
            </a:r>
          </a:p>
          <a:p>
            <a:pPr lvl="1"/>
            <a:endParaRPr lang="en-US" dirty="0" smtClean="0"/>
          </a:p>
          <a:p>
            <a:pPr lvl="1"/>
            <a:endParaRPr lang="en-US" dirty="0"/>
          </a:p>
          <a:p>
            <a:pPr lvl="1"/>
            <a:r>
              <a:rPr lang="en-US" dirty="0" smtClean="0"/>
              <a:t>Period cost</a:t>
            </a:r>
          </a:p>
          <a:p>
            <a:pPr lvl="1"/>
            <a:endParaRPr lang="en-US" dirty="0"/>
          </a:p>
          <a:p>
            <a:pPr lvl="1"/>
            <a:r>
              <a:rPr lang="en-US" dirty="0" smtClean="0"/>
              <a:t>GAAP/Tax		</a:t>
            </a:r>
            <a:endParaRPr lang="en-US" dirty="0"/>
          </a:p>
        </p:txBody>
      </p:sp>
      <p:sp>
        <p:nvSpPr>
          <p:cNvPr id="9" name="Content Placeholder 8"/>
          <p:cNvSpPr>
            <a:spLocks noGrp="1"/>
          </p:cNvSpPr>
          <p:nvPr>
            <p:ph sz="half" idx="2"/>
          </p:nvPr>
        </p:nvSpPr>
        <p:spPr/>
        <p:txBody>
          <a:bodyPr/>
          <a:lstStyle/>
          <a:p>
            <a:r>
              <a:rPr lang="en-US" dirty="0" smtClean="0"/>
              <a:t>Variable</a:t>
            </a:r>
          </a:p>
          <a:p>
            <a:pPr lvl="1"/>
            <a:r>
              <a:rPr lang="en-US" dirty="0" smtClean="0"/>
              <a:t>Direct costing</a:t>
            </a:r>
          </a:p>
          <a:p>
            <a:pPr lvl="1"/>
            <a:r>
              <a:rPr lang="en-US" dirty="0" smtClean="0"/>
              <a:t>Product cost are only variable product cost</a:t>
            </a:r>
          </a:p>
          <a:p>
            <a:pPr lvl="1"/>
            <a:endParaRPr lang="en-US" dirty="0"/>
          </a:p>
          <a:p>
            <a:pPr lvl="1"/>
            <a:endParaRPr lang="en-US" dirty="0" smtClean="0"/>
          </a:p>
          <a:p>
            <a:pPr lvl="1"/>
            <a:r>
              <a:rPr lang="en-US" dirty="0" smtClean="0"/>
              <a:t>All other period cost</a:t>
            </a:r>
          </a:p>
          <a:p>
            <a:pPr lvl="1"/>
            <a:endParaRPr lang="en-US" dirty="0"/>
          </a:p>
          <a:p>
            <a:pPr lvl="1"/>
            <a:r>
              <a:rPr lang="en-US" dirty="0" smtClean="0"/>
              <a:t>Internal </a:t>
            </a:r>
          </a:p>
          <a:p>
            <a:pPr lvl="1"/>
            <a:endParaRPr lang="en-US" dirty="0"/>
          </a:p>
        </p:txBody>
      </p:sp>
    </p:spTree>
    <p:extLst>
      <p:ext uri="{BB962C8B-B14F-4D97-AF65-F5344CB8AC3E}">
        <p14:creationId xmlns:p14="http://schemas.microsoft.com/office/powerpoint/2010/main" val="2855132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1515525"/>
            <a:ext cx="8229600" cy="1477328"/>
          </a:xfrm>
          <a:prstGeom prst="rect">
            <a:avLst/>
          </a:prstGeom>
        </p:spPr>
        <p:txBody>
          <a:bodyPr wrap="square">
            <a:spAutoFit/>
          </a:bodyPr>
          <a:lstStyle/>
          <a:p>
            <a:r>
              <a:rPr lang="en-US" b="1" dirty="0"/>
              <a:t>15-2: </a:t>
            </a:r>
            <a:r>
              <a:rPr lang="en-US" dirty="0"/>
              <a:t>At a production level of 100 units, the per unit cost under Absorption Costing is $8, which consists of $2 of direct materials, $2 of direct labor, $2 of variable manufacturing overhead, and $2 of fixed manufacturing overhead. Calculate the Absorption Costing per unit cost assuming the production level is increased to 200 units? </a:t>
            </a:r>
          </a:p>
        </p:txBody>
      </p:sp>
      <p:sp>
        <p:nvSpPr>
          <p:cNvPr id="8" name="Title 7"/>
          <p:cNvSpPr>
            <a:spLocks noGrp="1"/>
          </p:cNvSpPr>
          <p:nvPr>
            <p:ph type="title"/>
          </p:nvPr>
        </p:nvSpPr>
        <p:spPr>
          <a:xfrm>
            <a:off x="457200" y="533400"/>
            <a:ext cx="8229600" cy="685800"/>
          </a:xfrm>
        </p:spPr>
        <p:txBody>
          <a:bodyPr>
            <a:normAutofit fontScale="90000"/>
          </a:bodyPr>
          <a:lstStyle/>
          <a:p>
            <a:r>
              <a:rPr lang="en-US" dirty="0" smtClean="0"/>
              <a:t>Absorption Costing Example</a:t>
            </a:r>
            <a:endParaRPr lang="en-US" dirty="0"/>
          </a:p>
        </p:txBody>
      </p:sp>
      <p:sp>
        <p:nvSpPr>
          <p:cNvPr id="9" name="Rectangle 8"/>
          <p:cNvSpPr/>
          <p:nvPr/>
        </p:nvSpPr>
        <p:spPr>
          <a:xfrm>
            <a:off x="457200" y="1146193"/>
            <a:ext cx="7772400" cy="369332"/>
          </a:xfrm>
          <a:prstGeom prst="rect">
            <a:avLst/>
          </a:prstGeom>
        </p:spPr>
        <p:txBody>
          <a:bodyPr wrap="square">
            <a:spAutoFit/>
          </a:bodyPr>
          <a:lstStyle/>
          <a:p>
            <a:r>
              <a:rPr lang="en-US" dirty="0"/>
              <a:t>http://denniscaplan.fatcow.com/Chapter15EOC.htm</a:t>
            </a:r>
          </a:p>
        </p:txBody>
      </p:sp>
    </p:spTree>
    <p:extLst>
      <p:ext uri="{BB962C8B-B14F-4D97-AF65-F5344CB8AC3E}">
        <p14:creationId xmlns:p14="http://schemas.microsoft.com/office/powerpoint/2010/main" val="31139022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333</TotalTime>
  <Words>612</Words>
  <Application>Microsoft Office PowerPoint</Application>
  <PresentationFormat>On-screen Show (4:3)</PresentationFormat>
  <Paragraphs>138</Paragraphs>
  <Slides>11</Slides>
  <Notes>6</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Clarity</vt:lpstr>
      <vt:lpstr>PowerPoint Presentation</vt:lpstr>
      <vt:lpstr>Fixed Cost / Variable Cost / Mixed Cost</vt:lpstr>
      <vt:lpstr>  Rent $1,200  </vt:lpstr>
      <vt:lpstr>  Food is $100 per person </vt:lpstr>
      <vt:lpstr>  Household Overhead $255 </vt:lpstr>
      <vt:lpstr>High /Low Method  </vt:lpstr>
      <vt:lpstr>Regression Analysis </vt:lpstr>
      <vt:lpstr>Costing </vt:lpstr>
      <vt:lpstr>Absorption Costing Example</vt:lpstr>
      <vt:lpstr>Variable Costing Example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Windows User</cp:lastModifiedBy>
  <cp:revision>22</cp:revision>
  <cp:lastPrinted>2011-07-07T02:56:10Z</cp:lastPrinted>
  <dcterms:created xsi:type="dcterms:W3CDTF">2011-01-12T02:54:36Z</dcterms:created>
  <dcterms:modified xsi:type="dcterms:W3CDTF">2013-02-18T17:33:07Z</dcterms:modified>
</cp:coreProperties>
</file>