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ppt/ink/ink2.xml" ContentType="application/inkml+xml"/>
  <Override PartName="/ppt/ink/ink3.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handoutMasterIdLst>
    <p:handoutMasterId r:id="rId11"/>
  </p:handoutMasterIdLst>
  <p:sldIdLst>
    <p:sldId id="257" r:id="rId2"/>
    <p:sldId id="258" r:id="rId3"/>
    <p:sldId id="259" r:id="rId4"/>
    <p:sldId id="260" r:id="rId5"/>
    <p:sldId id="271" r:id="rId6"/>
    <p:sldId id="273" r:id="rId7"/>
    <p:sldId id="272" r:id="rId8"/>
    <p:sldId id="270" r:id="rId9"/>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402" y="-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E0C0B926-50D1-446F-BE15-C104286BAB96}" type="datetimeFigureOut">
              <a:rPr lang="en-US" smtClean="0"/>
              <a:t>2/18/2013</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886DB0CB-64FF-48B7-9F10-EBC54E572485}" type="slidenum">
              <a:rPr lang="en-US" smtClean="0"/>
              <a:t>‹#›</a:t>
            </a:fld>
            <a:endParaRPr lang="en-US"/>
          </a:p>
        </p:txBody>
      </p:sp>
    </p:spTree>
    <p:extLst>
      <p:ext uri="{BB962C8B-B14F-4D97-AF65-F5344CB8AC3E}">
        <p14:creationId xmlns:p14="http://schemas.microsoft.com/office/powerpoint/2010/main" val="181065918"/>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1-12T02:59:59.613"/>
    </inkml:context>
    <inkml:brush xml:id="br0">
      <inkml:brushProperty name="width" value="0.07938" units="cm"/>
      <inkml:brushProperty name="height" value="0.07938" units="cm"/>
      <inkml:brushProperty name="color" value="#3165BB"/>
      <inkml:brushProperty name="fitToCurve" value="1"/>
    </inkml:brush>
  </inkml:definitions>
  <inkml:trace contextRef="#ctx0" brushRef="#br0">-1 0 6540,'0'0'5643,"0"0"-321,0 43-3975,0-6 63,0 38-319,0 6-1,0-7-449,0 7 64,0-7-448,0 1 63,0 6-191,0-44 127,0-37-641,0 37 129,0-37-1668,0 0 0,0 0-4424,0-37-385,0 37 1539</inkml:trace>
</inkml:ink>
</file>

<file path=ppt/ink/ink2.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1-12T03:00:10.869"/>
    </inkml:context>
    <inkml:brush xml:id="br0">
      <inkml:brushProperty name="width" value="0.07938" units="cm"/>
      <inkml:brushProperty name="height" value="0.07938" units="cm"/>
      <inkml:brushProperty name="color" value="#3165BB"/>
      <inkml:brushProperty name="fitToCurve" value="1"/>
    </inkml:brush>
  </inkml:definitions>
  <inkml:trace contextRef="#ctx0" brushRef="#br0">-1 0 10965,'0'37'6925,"0"-37"-513,0 37-5963,0 0-64,0 44-449,0-44 0,0 1-1091,0-1 65,0-37-5322,0 0-577,0 0 640</inkml:trace>
</inkml:ink>
</file>

<file path=ppt/ink/ink3.xml><?xml version="1.0" encoding="utf-8"?>
<inkml:ink xmlns:inkml="http://www.w3.org/2003/InkML">
  <inkml:definitions>
    <inkml:context xml:id="ctx0">
      <inkml:inkSource xml:id="inkSrc0">
        <inkml:traceFormat>
          <inkml:channel name="X" type="integer" max="6281" units="in"/>
          <inkml:channel name="Y" type="integer" max="4761" units="in"/>
          <inkml:channel name="F" type="integer" max="32767" units="dev"/>
        </inkml:traceFormat>
        <inkml:channelProperties>
          <inkml:channelProperty channel="X" name="resolution" value="508.00708" units="1/in"/>
          <inkml:channelProperty channel="Y" name="resolution" value="508.00253" units="1/in"/>
          <inkml:channelProperty channel="F" name="resolution" value="0" units="1/dev"/>
        </inkml:channelProperties>
      </inkml:inkSource>
      <inkml:timestamp xml:id="ts0" timeString="2011-01-12T03:00:17.813"/>
    </inkml:context>
    <inkml:brush xml:id="br0">
      <inkml:brushProperty name="width" value="0.07938" units="cm"/>
      <inkml:brushProperty name="height" value="0.07938" units="cm"/>
      <inkml:brushProperty name="color" value="#3165BB"/>
      <inkml:brushProperty name="fitToCurve" value="1"/>
    </inkml:brush>
  </inkml:definitions>
  <inkml:trace contextRef="#ctx0" brushRef="#br0">78-1 12247,'0'0'8208,"0"0"-385,0 0-6477,0 0 65,0 0-834,0 0 0,-39 0-320,39 0 64,0 0-321,-39 0 0,39 0 0,0 0 0,0 0 0,0 0 0,39 0-1860,-39 0 0,0 0-6476,0 0-577,0 0 1475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40175" y="0"/>
            <a:ext cx="3013075" cy="465138"/>
          </a:xfrm>
          <a:prstGeom prst="rect">
            <a:avLst/>
          </a:prstGeom>
        </p:spPr>
        <p:txBody>
          <a:bodyPr vert="horz" lIns="91440" tIns="45720" rIns="91440" bIns="45720" rtlCol="0"/>
          <a:lstStyle>
            <a:lvl1pPr algn="r">
              <a:defRPr sz="1200"/>
            </a:lvl1pPr>
          </a:lstStyle>
          <a:p>
            <a:fld id="{8C20A111-6C8E-4285-9C7F-6B827F774A2C}" type="datetimeFigureOut">
              <a:rPr lang="en-US" smtClean="0"/>
              <a:t>2/18/2013</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5325" y="4421188"/>
            <a:ext cx="5564188" cy="4189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375"/>
            <a:ext cx="30130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40175" y="8842375"/>
            <a:ext cx="3013075" cy="465138"/>
          </a:xfrm>
          <a:prstGeom prst="rect">
            <a:avLst/>
          </a:prstGeom>
        </p:spPr>
        <p:txBody>
          <a:bodyPr vert="horz" lIns="91440" tIns="45720" rIns="91440" bIns="45720" rtlCol="0" anchor="b"/>
          <a:lstStyle>
            <a:lvl1pPr algn="r">
              <a:defRPr sz="1200"/>
            </a:lvl1pPr>
          </a:lstStyle>
          <a:p>
            <a:fld id="{85DD51B3-8C75-48E7-9F18-34A1852A001A}" type="slidenum">
              <a:rPr lang="en-US" smtClean="0"/>
              <a:t>‹#›</a:t>
            </a:fld>
            <a:endParaRPr lang="en-US"/>
          </a:p>
        </p:txBody>
      </p:sp>
    </p:spTree>
    <p:extLst>
      <p:ext uri="{BB962C8B-B14F-4D97-AF65-F5344CB8AC3E}">
        <p14:creationId xmlns:p14="http://schemas.microsoft.com/office/powerpoint/2010/main" val="4147243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Draw</a:t>
            </a:r>
            <a:r>
              <a:rPr lang="en-US" baseline="0" dirty="0" smtClean="0"/>
              <a:t> a picture of the actual flow for both types of costing. </a:t>
            </a:r>
            <a:endParaRPr lang="en-US" dirty="0"/>
          </a:p>
        </p:txBody>
      </p:sp>
      <p:sp>
        <p:nvSpPr>
          <p:cNvPr id="4" name="Slide Number Placeholder 3"/>
          <p:cNvSpPr>
            <a:spLocks noGrp="1"/>
          </p:cNvSpPr>
          <p:nvPr>
            <p:ph type="sldNum" sz="quarter" idx="10"/>
          </p:nvPr>
        </p:nvSpPr>
        <p:spPr/>
        <p:txBody>
          <a:bodyPr/>
          <a:lstStyle/>
          <a:p>
            <a:fld id="{85DD51B3-8C75-48E7-9F18-34A1852A001A}" type="slidenum">
              <a:rPr lang="en-US" smtClean="0"/>
              <a:t>2</a:t>
            </a:fld>
            <a:endParaRPr lang="en-US"/>
          </a:p>
        </p:txBody>
      </p:sp>
    </p:spTree>
    <p:extLst>
      <p:ext uri="{BB962C8B-B14F-4D97-AF65-F5344CB8AC3E}">
        <p14:creationId xmlns:p14="http://schemas.microsoft.com/office/powerpoint/2010/main" val="1712051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the flow!</a:t>
            </a:r>
            <a:endParaRPr lang="en-US" dirty="0"/>
          </a:p>
        </p:txBody>
      </p:sp>
      <p:sp>
        <p:nvSpPr>
          <p:cNvPr id="4" name="Slide Number Placeholder 3"/>
          <p:cNvSpPr>
            <a:spLocks noGrp="1"/>
          </p:cNvSpPr>
          <p:nvPr>
            <p:ph type="sldNum" sz="quarter" idx="10"/>
          </p:nvPr>
        </p:nvSpPr>
        <p:spPr/>
        <p:txBody>
          <a:bodyPr/>
          <a:lstStyle/>
          <a:p>
            <a:fld id="{85DD51B3-8C75-48E7-9F18-34A1852A001A}" type="slidenum">
              <a:rPr lang="en-US" smtClean="0"/>
              <a:t>3</a:t>
            </a:fld>
            <a:endParaRPr lang="en-US"/>
          </a:p>
        </p:txBody>
      </p:sp>
    </p:spTree>
    <p:extLst>
      <p:ext uri="{BB962C8B-B14F-4D97-AF65-F5344CB8AC3E}">
        <p14:creationId xmlns:p14="http://schemas.microsoft.com/office/powerpoint/2010/main" val="22430074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a:t>
            </a:r>
            <a:r>
              <a:rPr lang="en-US" baseline="0" dirty="0" smtClean="0"/>
              <a:t>  How many units did I actually produce if you add up all the parts. </a:t>
            </a:r>
            <a:endParaRPr lang="en-US" dirty="0"/>
          </a:p>
        </p:txBody>
      </p:sp>
      <p:sp>
        <p:nvSpPr>
          <p:cNvPr id="4" name="Slide Number Placeholder 3"/>
          <p:cNvSpPr>
            <a:spLocks noGrp="1"/>
          </p:cNvSpPr>
          <p:nvPr>
            <p:ph type="sldNum" sz="quarter" idx="10"/>
          </p:nvPr>
        </p:nvSpPr>
        <p:spPr/>
        <p:txBody>
          <a:bodyPr/>
          <a:lstStyle/>
          <a:p>
            <a:fld id="{85DD51B3-8C75-48E7-9F18-34A1852A001A}" type="slidenum">
              <a:rPr lang="en-US" smtClean="0"/>
              <a:t>4</a:t>
            </a:fld>
            <a:endParaRPr lang="en-US"/>
          </a:p>
        </p:txBody>
      </p:sp>
    </p:spTree>
    <p:extLst>
      <p:ext uri="{BB962C8B-B14F-4D97-AF65-F5344CB8AC3E}">
        <p14:creationId xmlns:p14="http://schemas.microsoft.com/office/powerpoint/2010/main" val="12101752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DD51B3-8C75-48E7-9F18-34A1852A001A}" type="slidenum">
              <a:rPr lang="en-US" smtClean="0"/>
              <a:t>5</a:t>
            </a:fld>
            <a:endParaRPr lang="en-US"/>
          </a:p>
        </p:txBody>
      </p:sp>
    </p:spTree>
    <p:extLst>
      <p:ext uri="{BB962C8B-B14F-4D97-AF65-F5344CB8AC3E}">
        <p14:creationId xmlns:p14="http://schemas.microsoft.com/office/powerpoint/2010/main" val="1210175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a:t>
            </a:r>
            <a:r>
              <a:rPr lang="en-US" baseline="0" dirty="0" smtClean="0"/>
              <a:t> the </a:t>
            </a:r>
            <a:r>
              <a:rPr lang="en-US" baseline="0" dirty="0" smtClean="0"/>
              <a:t>flow walking through </a:t>
            </a:r>
            <a:r>
              <a:rPr lang="en-US" baseline="0" smtClean="0"/>
              <a:t>the example.</a:t>
            </a:r>
            <a:endParaRPr lang="en-US" dirty="0"/>
          </a:p>
        </p:txBody>
      </p:sp>
      <p:sp>
        <p:nvSpPr>
          <p:cNvPr id="4" name="Slide Number Placeholder 3"/>
          <p:cNvSpPr>
            <a:spLocks noGrp="1"/>
          </p:cNvSpPr>
          <p:nvPr>
            <p:ph type="sldNum" sz="quarter" idx="10"/>
          </p:nvPr>
        </p:nvSpPr>
        <p:spPr/>
        <p:txBody>
          <a:bodyPr/>
          <a:lstStyle/>
          <a:p>
            <a:fld id="{85DD51B3-8C75-48E7-9F18-34A1852A001A}" type="slidenum">
              <a:rPr lang="en-US" smtClean="0"/>
              <a:t>7</a:t>
            </a:fld>
            <a:endParaRPr lang="en-US"/>
          </a:p>
        </p:txBody>
      </p:sp>
    </p:spTree>
    <p:extLst>
      <p:ext uri="{BB962C8B-B14F-4D97-AF65-F5344CB8AC3E}">
        <p14:creationId xmlns:p14="http://schemas.microsoft.com/office/powerpoint/2010/main" val="1210175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FFAB66-6EEE-44BA-ADE0-39058699B0A8}" type="slidenum">
              <a:rPr lang="en-US" smtClean="0"/>
              <a:t>‹#›</a:t>
            </a:fld>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1FFAB66-6EEE-44BA-ADE0-39058699B0A8}" type="slidenum">
              <a:rPr lang="en-US" smtClean="0"/>
              <a:t>‹#›</a:t>
            </a:fld>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1ACFFD-5D93-4B68-A3E3-9B3367BD2E6C}" type="datetimeFigureOut">
              <a:rPr lang="en-US" smtClean="0"/>
              <a:t>2/18/2013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1FFAB66-6EEE-44BA-ADE0-39058699B0A8}"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7F1ACFFD-5D93-4B68-A3E3-9B3367BD2E6C}" type="datetimeFigureOut">
              <a:rPr lang="en-US" smtClean="0"/>
              <a:t>2/18/2013</a:t>
            </a:fld>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91FFAB66-6EEE-44BA-ADE0-39058699B0A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customXml" Target="../ink/ink3.xml"/><Relationship Id="rId12" Type="http://schemas.openxmlformats.org/officeDocument/2006/relationships/image" Target="../media/image6.emf"/><Relationship Id="rId2" Type="http://schemas.openxmlformats.org/officeDocument/2006/relationships/customXml" Target="../ink/ink1.xml"/><Relationship Id="rId1" Type="http://schemas.openxmlformats.org/officeDocument/2006/relationships/slideLayout" Target="../slideLayouts/slideLayout7.xml"/><Relationship Id="rId11" Type="http://schemas.openxmlformats.org/officeDocument/2006/relationships/customXml" Target="../ink/ink2.xml"/><Relationship Id="rId10" Type="http://schemas.openxmlformats.org/officeDocument/2006/relationships/image" Target="../media/image5.emf"/><Relationship Id="rId14" Type="http://schemas.openxmlformats.org/officeDocument/2006/relationships/image" Target="../media/image7.emf"/></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wmf"/></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914400" y="685800"/>
            <a:ext cx="7620000" cy="923330"/>
          </a:xfrm>
          <a:prstGeom prst="rect">
            <a:avLst/>
          </a:prstGeom>
          <a:noFill/>
        </p:spPr>
        <p:txBody>
          <a:bodyPr wrap="square" rtlCol="0">
            <a:spAutoFit/>
          </a:bodyPr>
          <a:lstStyle/>
          <a:p>
            <a:r>
              <a:rPr lang="en-US" dirty="0" smtClean="0"/>
              <a:t>Welcome to ACCT 203   Class will begin at 8:00 PM.</a:t>
            </a:r>
          </a:p>
          <a:p>
            <a:r>
              <a:rPr lang="en-US" dirty="0" smtClean="0"/>
              <a:t>Make sure you audio is working.  Select tools, Audio, Audio Set Up Wizard, and follow the prompts.  </a:t>
            </a:r>
          </a:p>
        </p:txBody>
      </p:sp>
      <mc:AlternateContent xmlns:mc="http://schemas.openxmlformats.org/markup-compatibility/2006" xmlns:p14="http://schemas.microsoft.com/office/powerpoint/2010/main">
        <mc:Choice Requires="p14">
          <p:contentPart p14:bwMode="auto" r:id="rId2">
            <p14:nvContentPartPr>
              <p14:cNvPr id="1073" name="Ink 1072"/>
              <p14:cNvContentPartPr/>
              <p14:nvPr/>
            </p14:nvContentPartPr>
            <p14:xfrm>
              <a:off x="4896404" y="2762007"/>
              <a:ext cx="0" cy="256320"/>
            </p14:xfrm>
          </p:contentPart>
        </mc:Choice>
        <mc:Fallback xmlns="">
          <p:pic>
            <p:nvPicPr>
              <p:cNvPr id="1073" name="Ink 1072"/>
              <p:cNvPicPr/>
              <p:nvPr/>
            </p:nvPicPr>
            <p:blipFill>
              <a:blip r:embed="rId10"/>
              <a:stretch>
                <a:fillRect/>
              </a:stretch>
            </p:blipFill>
            <p:spPr>
              <a:xfrm>
                <a:off x="0" y="0"/>
                <a:ext cx="0" cy="25632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095" name="Ink 1094"/>
              <p14:cNvContentPartPr/>
              <p14:nvPr/>
            </p14:nvContentPartPr>
            <p14:xfrm>
              <a:off x="6395804" y="3512967"/>
              <a:ext cx="0" cy="109800"/>
            </p14:xfrm>
          </p:contentPart>
        </mc:Choice>
        <mc:Fallback xmlns="">
          <p:pic>
            <p:nvPicPr>
              <p:cNvPr id="1095" name="Ink 1094"/>
              <p:cNvPicPr/>
              <p:nvPr/>
            </p:nvPicPr>
            <p:blipFill>
              <a:blip r:embed="rId12"/>
              <a:stretch>
                <a:fillRect/>
              </a:stretch>
            </p:blipFill>
            <p:spPr>
              <a:xfrm>
                <a:off x="0" y="0"/>
                <a:ext cx="0" cy="1098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106" name="Ink 1105"/>
              <p14:cNvContentPartPr/>
              <p14:nvPr/>
            </p14:nvContentPartPr>
            <p14:xfrm>
              <a:off x="5452604" y="4192647"/>
              <a:ext cx="28440" cy="0"/>
            </p14:xfrm>
          </p:contentPart>
        </mc:Choice>
        <mc:Fallback xmlns="">
          <p:pic>
            <p:nvPicPr>
              <p:cNvPr id="1106" name="Ink 1105"/>
              <p:cNvPicPr/>
              <p:nvPr/>
            </p:nvPicPr>
            <p:blipFill>
              <a:blip r:embed="rId14"/>
              <a:stretch>
                <a:fillRect/>
              </a:stretch>
            </p:blipFill>
            <p:spPr>
              <a:xfrm>
                <a:off x="0" y="0"/>
                <a:ext cx="28440" cy="0"/>
              </a:xfrm>
              <a:prstGeom prst="rect">
                <a:avLst/>
              </a:prstGeom>
            </p:spPr>
          </p:pic>
        </mc:Fallback>
      </mc:AlternateContent>
    </p:spTree>
    <p:extLst>
      <p:ext uri="{BB962C8B-B14F-4D97-AF65-F5344CB8AC3E}">
        <p14:creationId xmlns:p14="http://schemas.microsoft.com/office/powerpoint/2010/main" val="416087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598" y="533400"/>
            <a:ext cx="7990029" cy="990600"/>
          </a:xfrm>
        </p:spPr>
        <p:txBody>
          <a:bodyPr>
            <a:normAutofit fontScale="90000"/>
          </a:bodyPr>
          <a:lstStyle/>
          <a:p>
            <a:r>
              <a:rPr lang="en-US" dirty="0" smtClean="0"/>
              <a:t>Process Costing </a:t>
            </a:r>
            <a:r>
              <a:rPr lang="en-US" dirty="0" err="1" smtClean="0"/>
              <a:t>vs</a:t>
            </a:r>
            <a:r>
              <a:rPr lang="en-US" dirty="0" smtClean="0"/>
              <a:t> Job-Order Costing</a:t>
            </a:r>
            <a:endParaRPr lang="en-US" dirty="0"/>
          </a:p>
        </p:txBody>
      </p:sp>
      <p:pic>
        <p:nvPicPr>
          <p:cNvPr id="1026" name="Picture 2" descr="C:\Users\Owner\AppData\Local\Microsoft\Windows\Temporary Internet Files\Content.IE5\IR9JQ1K0\MC90028129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 y="471554"/>
            <a:ext cx="761999" cy="134289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Owner\AppData\Local\Microsoft\Windows\Temporary Internet Files\Content.IE5\IR9JQ1K0\MC90005679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62800" y="381000"/>
            <a:ext cx="1817827" cy="523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5356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goes into a Process-Order Cost?</a:t>
            </a:r>
            <a:br>
              <a:rPr lang="en-US" dirty="0" smtClean="0"/>
            </a:br>
            <a:endParaRPr lang="en-US" dirty="0"/>
          </a:p>
        </p:txBody>
      </p:sp>
      <p:pic>
        <p:nvPicPr>
          <p:cNvPr id="2050" name="Picture 2" descr="C:\Users\Owner\AppData\Local\Microsoft\Windows\Temporary Internet Files\Content.IE5\RV3VME32\MC90005968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1000" y="533400"/>
            <a:ext cx="1006754" cy="10003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5093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7102443" cy="2057400"/>
          </a:xfrm>
        </p:spPr>
        <p:txBody>
          <a:bodyPr>
            <a:normAutofit/>
          </a:bodyPr>
          <a:lstStyle/>
          <a:p>
            <a:r>
              <a:rPr lang="en-US" dirty="0" smtClean="0"/>
              <a:t>What is equivalent units?</a:t>
            </a:r>
            <a:endParaRPr lang="en-US" dirty="0"/>
          </a:p>
        </p:txBody>
      </p:sp>
    </p:spTree>
    <p:extLst>
      <p:ext uri="{BB962C8B-B14F-4D97-AF65-F5344CB8AC3E}">
        <p14:creationId xmlns:p14="http://schemas.microsoft.com/office/powerpoint/2010/main" val="3738331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7102443" cy="990600"/>
          </a:xfrm>
        </p:spPr>
        <p:txBody>
          <a:bodyPr>
            <a:normAutofit/>
          </a:bodyPr>
          <a:lstStyle/>
          <a:p>
            <a:r>
              <a:rPr lang="en-US" dirty="0" smtClean="0"/>
              <a:t>Weighted - Average</a:t>
            </a:r>
            <a:endParaRPr lang="en-US" dirty="0"/>
          </a:p>
        </p:txBody>
      </p:sp>
      <p:sp>
        <p:nvSpPr>
          <p:cNvPr id="3" name="Rectangle 2"/>
          <p:cNvSpPr/>
          <p:nvPr/>
        </p:nvSpPr>
        <p:spPr>
          <a:xfrm>
            <a:off x="304800" y="1219200"/>
            <a:ext cx="8686800" cy="3970318"/>
          </a:xfrm>
          <a:prstGeom prst="rect">
            <a:avLst/>
          </a:prstGeom>
        </p:spPr>
        <p:txBody>
          <a:bodyPr wrap="square">
            <a:spAutoFit/>
          </a:bodyPr>
          <a:lstStyle/>
          <a:p>
            <a:r>
              <a:rPr lang="en-US" b="1" dirty="0"/>
              <a:t>14-2: </a:t>
            </a:r>
            <a:endParaRPr lang="en-US" dirty="0"/>
          </a:p>
          <a:p>
            <a:r>
              <a:rPr lang="en-US" b="1" dirty="0"/>
              <a:t>A)</a:t>
            </a:r>
            <a:r>
              <a:rPr lang="en-US" dirty="0"/>
              <a:t> Six units were in beginning work-in-process (WIP) at the beginning of May. These units were 100% complete with respect to direct materials, and 50% complete with respect to conversion costs. During the period, these six units were completed, and another eight units were started. At the end of the period, four of these eight units were completed, and the other four units were 100% finished with respect to direct materials, and 75% complete with respect to conversion costs. Following is pertinent cost information:</a:t>
            </a:r>
          </a:p>
          <a:p>
            <a:r>
              <a:rPr lang="en-US" dirty="0"/>
              <a:t> </a:t>
            </a:r>
          </a:p>
          <a:p>
            <a:r>
              <a:rPr lang="en-US" dirty="0"/>
              <a:t>	</a:t>
            </a:r>
            <a:r>
              <a:rPr lang="en-US" u="sng" dirty="0" smtClean="0"/>
              <a:t>Beginning </a:t>
            </a:r>
            <a:r>
              <a:rPr lang="en-US" u="sng" dirty="0"/>
              <a:t>WIP</a:t>
            </a:r>
            <a:r>
              <a:rPr lang="en-US" dirty="0"/>
              <a:t>			</a:t>
            </a:r>
            <a:r>
              <a:rPr lang="en-US" u="sng" dirty="0"/>
              <a:t>Costs added in May</a:t>
            </a:r>
            <a:endParaRPr lang="en-US" dirty="0"/>
          </a:p>
          <a:p>
            <a:r>
              <a:rPr lang="en-US" dirty="0"/>
              <a:t>	Direct Materials	$600				$3,600</a:t>
            </a:r>
          </a:p>
          <a:p>
            <a:r>
              <a:rPr lang="en-US" dirty="0"/>
              <a:t>	Conversion costs	$600				$2,200</a:t>
            </a:r>
          </a:p>
          <a:p>
            <a:r>
              <a:rPr lang="en-US" dirty="0"/>
              <a:t> </a:t>
            </a:r>
          </a:p>
          <a:p>
            <a:r>
              <a:rPr lang="en-US" b="1" dirty="0"/>
              <a:t>	</a:t>
            </a:r>
            <a:endParaRPr lang="en-US" dirty="0">
              <a:effectLst/>
            </a:endParaRPr>
          </a:p>
        </p:txBody>
      </p:sp>
      <p:sp>
        <p:nvSpPr>
          <p:cNvPr id="4" name="Rectangle 3"/>
          <p:cNvSpPr/>
          <p:nvPr/>
        </p:nvSpPr>
        <p:spPr>
          <a:xfrm>
            <a:off x="143347" y="6400800"/>
            <a:ext cx="7239000" cy="276999"/>
          </a:xfrm>
          <a:prstGeom prst="rect">
            <a:avLst/>
          </a:prstGeom>
        </p:spPr>
        <p:txBody>
          <a:bodyPr wrap="square">
            <a:spAutoFit/>
          </a:bodyPr>
          <a:lstStyle/>
          <a:p>
            <a:r>
              <a:rPr lang="en-US" sz="1200" dirty="0"/>
              <a:t>http://denniscaplan.fatcow.com/Chapter14EOC.htm</a:t>
            </a:r>
          </a:p>
        </p:txBody>
      </p:sp>
    </p:spTree>
    <p:extLst>
      <p:ext uri="{BB962C8B-B14F-4D97-AF65-F5344CB8AC3E}">
        <p14:creationId xmlns:p14="http://schemas.microsoft.com/office/powerpoint/2010/main" val="994017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Example:</a:t>
            </a:r>
            <a:endParaRPr lang="en-US"/>
          </a:p>
        </p:txBody>
      </p:sp>
    </p:spTree>
    <p:extLst>
      <p:ext uri="{BB962C8B-B14F-4D97-AF65-F5344CB8AC3E}">
        <p14:creationId xmlns:p14="http://schemas.microsoft.com/office/powerpoint/2010/main" val="8684598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7102443" cy="914400"/>
          </a:xfrm>
        </p:spPr>
        <p:txBody>
          <a:bodyPr>
            <a:normAutofit/>
          </a:bodyPr>
          <a:lstStyle/>
          <a:p>
            <a:r>
              <a:rPr lang="en-US" dirty="0" smtClean="0"/>
              <a:t>Direct </a:t>
            </a:r>
            <a:r>
              <a:rPr lang="en-US" dirty="0" smtClean="0"/>
              <a:t>Method </a:t>
            </a:r>
            <a:r>
              <a:rPr lang="en-US" dirty="0" err="1" smtClean="0"/>
              <a:t>vs</a:t>
            </a:r>
            <a:r>
              <a:rPr lang="en-US" dirty="0" smtClean="0"/>
              <a:t> Sequence </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118892061"/>
              </p:ext>
            </p:extLst>
          </p:nvPr>
        </p:nvGraphicFramePr>
        <p:xfrm>
          <a:off x="457200" y="2294930"/>
          <a:ext cx="5394960" cy="914400"/>
        </p:xfrm>
        <a:graphic>
          <a:graphicData uri="http://schemas.openxmlformats.org/drawingml/2006/table">
            <a:tbl>
              <a:tblPr firstRow="1" firstCol="1" lastRow="1" lastCol="1" bandRow="1" bandCol="1"/>
              <a:tblGrid>
                <a:gridCol w="1325880"/>
                <a:gridCol w="1143000"/>
                <a:gridCol w="883920"/>
                <a:gridCol w="487680"/>
                <a:gridCol w="666115"/>
                <a:gridCol w="888365"/>
              </a:tblGrid>
              <a:tr h="0">
                <a:tc>
                  <a:txBody>
                    <a:bodyPr/>
                    <a:lstStyle/>
                    <a:p>
                      <a:pPr marL="0" marR="0" algn="just">
                        <a:spcBef>
                          <a:spcPts val="0"/>
                        </a:spcBef>
                        <a:spcAft>
                          <a:spcPts val="0"/>
                        </a:spcAft>
                      </a:pPr>
                      <a:r>
                        <a:rPr lang="en-US" sz="1200" dirty="0">
                          <a:effectLst/>
                        </a:rPr>
                        <a:t> </a:t>
                      </a:r>
                      <a:endParaRPr lang="en-US" dirty="0">
                        <a:effectLs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dirty="0">
                          <a:effectLst/>
                        </a:rPr>
                        <a:t> </a:t>
                      </a:r>
                      <a:endParaRPr lang="en-US" dirty="0">
                        <a:effectLst/>
                      </a:endParaRPr>
                    </a:p>
                    <a:p>
                      <a:pPr marL="0" marR="0" algn="ctr">
                        <a:spcBef>
                          <a:spcPts val="0"/>
                        </a:spcBef>
                        <a:spcAft>
                          <a:spcPts val="0"/>
                        </a:spcAft>
                      </a:pPr>
                      <a:r>
                        <a:rPr lang="en-US" sz="1200" dirty="0">
                          <a:effectLst/>
                        </a:rPr>
                        <a:t>Administration</a:t>
                      </a:r>
                      <a:endParaRPr lang="en-US" dirty="0">
                        <a:effectLst/>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121F"/>
                      </a:solidFill>
                      <a:prstDash val="solid"/>
                      <a:round/>
                      <a:headEnd type="none" w="med" len="med"/>
                      <a:tailEnd type="none" w="med" len="med"/>
                    </a:lnR>
                    <a:lnT w="12700" cap="flat" cmpd="sng" algn="ctr">
                      <a:solidFill>
                        <a:srgbClr val="00121F"/>
                      </a:solidFill>
                      <a:prstDash val="solid"/>
                      <a:round/>
                      <a:headEnd type="none" w="med" len="med"/>
                      <a:tailEnd type="none" w="med" len="med"/>
                    </a:lnT>
                    <a:lnB w="12700" cap="flat" cmpd="sng" algn="ctr">
                      <a:solidFill>
                        <a:srgbClr val="00121F"/>
                      </a:solidFill>
                      <a:prstDash val="solid"/>
                      <a:round/>
                      <a:headEnd type="none" w="med" len="med"/>
                      <a:tailEnd type="none" w="med" len="med"/>
                    </a:lnB>
                  </a:tcPr>
                </a:tc>
                <a:tc>
                  <a:txBody>
                    <a:bodyPr/>
                    <a:lstStyle/>
                    <a:p>
                      <a:pPr marL="0" marR="0" algn="ctr">
                        <a:spcBef>
                          <a:spcPts val="0"/>
                        </a:spcBef>
                        <a:spcAft>
                          <a:spcPts val="0"/>
                        </a:spcAft>
                      </a:pPr>
                      <a:r>
                        <a:rPr lang="en-US" sz="1200">
                          <a:effectLst/>
                        </a:rPr>
                        <a:t>Human Resources</a:t>
                      </a:r>
                      <a:endParaRPr lang="en-US">
                        <a:effectLst/>
                      </a:endParaRPr>
                    </a:p>
                  </a:txBody>
                  <a:tcPr marL="68580" marR="68580" marT="0" marB="0">
                    <a:lnL w="12700" cap="flat" cmpd="sng" algn="ctr">
                      <a:solidFill>
                        <a:srgbClr val="00121F"/>
                      </a:solidFill>
                      <a:prstDash val="solid"/>
                      <a:round/>
                      <a:headEnd type="none" w="med" len="med"/>
                      <a:tailEnd type="none" w="med" len="med"/>
                    </a:lnL>
                    <a:lnR w="12700" cap="flat" cmpd="sng" algn="ctr">
                      <a:solidFill>
                        <a:srgbClr val="18101F"/>
                      </a:solidFill>
                      <a:prstDash val="solid"/>
                      <a:round/>
                      <a:headEnd type="none" w="med" len="med"/>
                      <a:tailEnd type="none" w="med" len="med"/>
                    </a:lnR>
                    <a:lnT w="12700" cap="flat" cmpd="sng" algn="ctr">
                      <a:solidFill>
                        <a:srgbClr val="18101F"/>
                      </a:solidFill>
                      <a:prstDash val="solid"/>
                      <a:round/>
                      <a:headEnd type="none" w="med" len="med"/>
                      <a:tailEnd type="none" w="med" len="med"/>
                    </a:lnT>
                    <a:lnB w="12700" cap="flat" cmpd="sng" algn="ctr">
                      <a:solidFill>
                        <a:srgbClr val="18101F"/>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a:effectLst/>
                      </a:endParaRPr>
                    </a:p>
                    <a:p>
                      <a:pPr marL="0" marR="0" algn="ctr">
                        <a:spcBef>
                          <a:spcPts val="0"/>
                        </a:spcBef>
                        <a:spcAft>
                          <a:spcPts val="0"/>
                        </a:spcAft>
                      </a:pPr>
                      <a:r>
                        <a:rPr lang="en-US" sz="1200">
                          <a:effectLst/>
                        </a:rPr>
                        <a:t>Audit</a:t>
                      </a:r>
                      <a:endParaRPr lang="en-US">
                        <a:effectLst/>
                      </a:endParaRPr>
                    </a:p>
                  </a:txBody>
                  <a:tcPr marL="68580" marR="68580" marT="0" marB="0">
                    <a:lnL w="12700" cap="flat" cmpd="sng" algn="ctr">
                      <a:solidFill>
                        <a:srgbClr val="18101F"/>
                      </a:solidFill>
                      <a:prstDash val="solid"/>
                      <a:round/>
                      <a:headEnd type="none" w="med" len="med"/>
                      <a:tailEnd type="none" w="med" len="med"/>
                    </a:lnL>
                    <a:lnR w="12700" cap="flat" cmpd="sng" algn="ctr">
                      <a:solidFill>
                        <a:srgbClr val="00121F"/>
                      </a:solidFill>
                      <a:prstDash val="solid"/>
                      <a:round/>
                      <a:headEnd type="none" w="med" len="med"/>
                      <a:tailEnd type="none" w="med" len="med"/>
                    </a:lnR>
                    <a:lnT w="12700" cap="flat" cmpd="sng" algn="ctr">
                      <a:solidFill>
                        <a:srgbClr val="00121F"/>
                      </a:solidFill>
                      <a:prstDash val="solid"/>
                      <a:round/>
                      <a:headEnd type="none" w="med" len="med"/>
                      <a:tailEnd type="none" w="med" len="med"/>
                    </a:lnT>
                    <a:lnB w="12700" cap="flat" cmpd="sng" algn="ctr">
                      <a:solidFill>
                        <a:srgbClr val="00121F"/>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a:effectLst/>
                      </a:endParaRPr>
                    </a:p>
                    <a:p>
                      <a:pPr marL="0" marR="0" algn="ctr">
                        <a:spcBef>
                          <a:spcPts val="0"/>
                        </a:spcBef>
                        <a:spcAft>
                          <a:spcPts val="0"/>
                        </a:spcAft>
                      </a:pPr>
                      <a:r>
                        <a:rPr lang="en-US" sz="1200">
                          <a:effectLst/>
                        </a:rPr>
                        <a:t>Tax</a:t>
                      </a:r>
                      <a:endParaRPr lang="en-US">
                        <a:effectLst/>
                      </a:endParaRPr>
                    </a:p>
                  </a:txBody>
                  <a:tcPr marL="68580" marR="68580" marT="0" marB="0">
                    <a:lnL w="12700" cap="flat" cmpd="sng" algn="ctr">
                      <a:solidFill>
                        <a:srgbClr val="00121F"/>
                      </a:solidFill>
                      <a:prstDash val="solid"/>
                      <a:round/>
                      <a:headEnd type="none" w="med" len="med"/>
                      <a:tailEnd type="none" w="med" len="med"/>
                    </a:lnL>
                    <a:lnR w="12700" cap="flat" cmpd="sng" algn="ctr">
                      <a:solidFill>
                        <a:srgbClr val="18101F"/>
                      </a:solidFill>
                      <a:prstDash val="solid"/>
                      <a:round/>
                      <a:headEnd type="none" w="med" len="med"/>
                      <a:tailEnd type="none" w="med" len="med"/>
                    </a:lnR>
                    <a:lnT w="12700" cap="flat" cmpd="sng" algn="ctr">
                      <a:solidFill>
                        <a:srgbClr val="18101F"/>
                      </a:solidFill>
                      <a:prstDash val="solid"/>
                      <a:round/>
                      <a:headEnd type="none" w="med" len="med"/>
                      <a:tailEnd type="none" w="med" len="med"/>
                    </a:lnT>
                    <a:lnB w="12700" cap="flat" cmpd="sng" algn="ctr">
                      <a:solidFill>
                        <a:srgbClr val="18101F"/>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a:effectLst/>
                      </a:endParaRPr>
                    </a:p>
                    <a:p>
                      <a:pPr marL="0" marR="0" algn="ctr">
                        <a:spcBef>
                          <a:spcPts val="0"/>
                        </a:spcBef>
                        <a:spcAft>
                          <a:spcPts val="0"/>
                        </a:spcAft>
                      </a:pPr>
                      <a:r>
                        <a:rPr lang="en-US" sz="1200">
                          <a:effectLst/>
                        </a:rPr>
                        <a:t>Consulting</a:t>
                      </a:r>
                      <a:endParaRPr lang="en-US">
                        <a:effectLst/>
                      </a:endParaRPr>
                    </a:p>
                  </a:txBody>
                  <a:tcPr marL="68580" marR="68580" marT="0" marB="0">
                    <a:lnL w="12700" cap="flat" cmpd="sng" algn="ctr">
                      <a:solidFill>
                        <a:srgbClr val="18101F"/>
                      </a:solidFill>
                      <a:prstDash val="solid"/>
                      <a:round/>
                      <a:headEnd type="none" w="med" len="med"/>
                      <a:tailEnd type="none" w="med" len="med"/>
                    </a:lnL>
                    <a:lnR w="12700" cap="flat" cmpd="sng" algn="ctr">
                      <a:solidFill>
                        <a:srgbClr val="E0111F"/>
                      </a:solidFill>
                      <a:prstDash val="solid"/>
                      <a:round/>
                      <a:headEnd type="none" w="med" len="med"/>
                      <a:tailEnd type="none" w="med" len="med"/>
                    </a:lnR>
                    <a:lnT w="12700" cap="flat" cmpd="sng" algn="ctr">
                      <a:solidFill>
                        <a:srgbClr val="E0111F"/>
                      </a:solidFill>
                      <a:prstDash val="solid"/>
                      <a:round/>
                      <a:headEnd type="none" w="med" len="med"/>
                      <a:tailEnd type="none" w="med" len="med"/>
                    </a:lnT>
                    <a:lnB w="12700" cap="flat" cmpd="sng" algn="ctr">
                      <a:solidFill>
                        <a:srgbClr val="E0111F"/>
                      </a:solidFill>
                      <a:prstDash val="solid"/>
                      <a:round/>
                      <a:headEnd type="none" w="med" len="med"/>
                      <a:tailEnd type="none" w="med" len="med"/>
                    </a:lnB>
                  </a:tcPr>
                </a:tc>
              </a:tr>
              <a:tr h="0">
                <a:tc>
                  <a:txBody>
                    <a:bodyPr/>
                    <a:lstStyle/>
                    <a:p>
                      <a:pPr marL="0" marR="0" algn="just">
                        <a:spcBef>
                          <a:spcPts val="0"/>
                        </a:spcBef>
                        <a:spcAft>
                          <a:spcPts val="0"/>
                        </a:spcAft>
                      </a:pPr>
                      <a:r>
                        <a:rPr lang="en-US" sz="1200">
                          <a:effectLst/>
                        </a:rPr>
                        <a:t>Administration</a:t>
                      </a:r>
                      <a:endParaRPr lang="en-US">
                        <a:effectLst/>
                      </a:endParaRPr>
                    </a:p>
                  </a:txBody>
                  <a:tcPr marL="68580" marR="68580" marT="0" marB="0">
                    <a:lnL w="12700" cap="flat" cmpd="sng" algn="ctr">
                      <a:solidFill>
                        <a:srgbClr val="A0B51F"/>
                      </a:solidFill>
                      <a:prstDash val="solid"/>
                      <a:round/>
                      <a:headEnd type="none" w="med" len="med"/>
                      <a:tailEnd type="none" w="med" len="med"/>
                    </a:lnL>
                    <a:lnR w="12700" cap="flat" cmpd="sng" algn="ctr">
                      <a:solidFill>
                        <a:srgbClr val="A0B51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A0B51F"/>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a:effectLst/>
                      </a:endParaRPr>
                    </a:p>
                  </a:txBody>
                  <a:tcPr marL="68580" marR="68580" marT="0" marB="0">
                    <a:lnL w="12700" cap="flat" cmpd="sng" algn="ctr">
                      <a:solidFill>
                        <a:srgbClr val="A0B51F"/>
                      </a:solidFill>
                      <a:prstDash val="solid"/>
                      <a:round/>
                      <a:headEnd type="none" w="med" len="med"/>
                      <a:tailEnd type="none" w="med" len="med"/>
                    </a:lnL>
                    <a:lnR w="12700" cap="flat" cmpd="sng" algn="ctr">
                      <a:solidFill>
                        <a:srgbClr val="C039C6"/>
                      </a:solidFill>
                      <a:prstDash val="solid"/>
                      <a:round/>
                      <a:headEnd type="none" w="med" len="med"/>
                      <a:tailEnd type="none" w="med" len="med"/>
                    </a:lnR>
                    <a:lnT w="12700" cap="flat" cmpd="sng" algn="ctr">
                      <a:solidFill>
                        <a:srgbClr val="00121F"/>
                      </a:solidFill>
                      <a:prstDash val="solid"/>
                      <a:round/>
                      <a:headEnd type="none" w="med" len="med"/>
                      <a:tailEnd type="none" w="med" len="med"/>
                    </a:lnT>
                    <a:lnB w="12700" cap="flat" cmpd="sng" algn="ctr">
                      <a:solidFill>
                        <a:srgbClr val="C039C6"/>
                      </a:solidFill>
                      <a:prstDash val="solid"/>
                      <a:round/>
                      <a:headEnd type="none" w="med" len="med"/>
                      <a:tailEnd type="none" w="med" len="med"/>
                    </a:lnB>
                  </a:tcPr>
                </a:tc>
                <a:tc>
                  <a:txBody>
                    <a:bodyPr/>
                    <a:lstStyle/>
                    <a:p>
                      <a:pPr marL="0" marR="0" algn="ctr">
                        <a:spcBef>
                          <a:spcPts val="0"/>
                        </a:spcBef>
                        <a:spcAft>
                          <a:spcPts val="0"/>
                        </a:spcAft>
                      </a:pPr>
                      <a:r>
                        <a:rPr lang="en-US" sz="1200" dirty="0">
                          <a:effectLst/>
                        </a:rPr>
                        <a:t>10%</a:t>
                      </a:r>
                      <a:endParaRPr lang="en-US" dirty="0">
                        <a:effectLst/>
                      </a:endParaRPr>
                    </a:p>
                  </a:txBody>
                  <a:tcPr marL="68580" marR="68580" marT="0" marB="0">
                    <a:lnL w="12700" cap="flat" cmpd="sng" algn="ctr">
                      <a:solidFill>
                        <a:srgbClr val="C039C6"/>
                      </a:solidFill>
                      <a:prstDash val="solid"/>
                      <a:round/>
                      <a:headEnd type="none" w="med" len="med"/>
                      <a:tailEnd type="none" w="med" len="med"/>
                    </a:lnL>
                    <a:lnR w="12700" cap="flat" cmpd="sng" algn="ctr">
                      <a:solidFill>
                        <a:srgbClr val="C039C6"/>
                      </a:solidFill>
                      <a:prstDash val="solid"/>
                      <a:round/>
                      <a:headEnd type="none" w="med" len="med"/>
                      <a:tailEnd type="none" w="med" len="med"/>
                    </a:lnR>
                    <a:lnT w="12700" cap="flat" cmpd="sng" algn="ctr">
                      <a:solidFill>
                        <a:srgbClr val="18101F"/>
                      </a:solidFill>
                      <a:prstDash val="solid"/>
                      <a:round/>
                      <a:headEnd type="none" w="med" len="med"/>
                      <a:tailEnd type="none" w="med" len="med"/>
                    </a:lnT>
                    <a:lnB w="12700" cap="flat" cmpd="sng" algn="ctr">
                      <a:solidFill>
                        <a:srgbClr val="C039C6"/>
                      </a:solidFill>
                      <a:prstDash val="solid"/>
                      <a:round/>
                      <a:headEnd type="none" w="med" len="med"/>
                      <a:tailEnd type="none" w="med" len="med"/>
                    </a:lnB>
                  </a:tcPr>
                </a:tc>
                <a:tc>
                  <a:txBody>
                    <a:bodyPr/>
                    <a:lstStyle/>
                    <a:p>
                      <a:pPr marL="0" marR="0" algn="ctr">
                        <a:spcBef>
                          <a:spcPts val="0"/>
                        </a:spcBef>
                        <a:spcAft>
                          <a:spcPts val="0"/>
                        </a:spcAft>
                      </a:pPr>
                      <a:r>
                        <a:rPr lang="en-US" sz="1200">
                          <a:effectLst/>
                        </a:rPr>
                        <a:t>30%</a:t>
                      </a:r>
                      <a:endParaRPr lang="en-US">
                        <a:effectLst/>
                      </a:endParaRPr>
                    </a:p>
                  </a:txBody>
                  <a:tcPr marL="68580" marR="68580" marT="0" marB="0">
                    <a:lnL w="12700" cap="flat" cmpd="sng" algn="ctr">
                      <a:solidFill>
                        <a:srgbClr val="C039C6"/>
                      </a:solidFill>
                      <a:prstDash val="solid"/>
                      <a:round/>
                      <a:headEnd type="none" w="med" len="med"/>
                      <a:tailEnd type="none" w="med" len="med"/>
                    </a:lnL>
                    <a:lnR w="12700" cap="flat" cmpd="sng" algn="ctr">
                      <a:solidFill>
                        <a:srgbClr val="C039C6"/>
                      </a:solidFill>
                      <a:prstDash val="solid"/>
                      <a:round/>
                      <a:headEnd type="none" w="med" len="med"/>
                      <a:tailEnd type="none" w="med" len="med"/>
                    </a:lnR>
                    <a:lnT w="12700" cap="flat" cmpd="sng" algn="ctr">
                      <a:solidFill>
                        <a:srgbClr val="00121F"/>
                      </a:solidFill>
                      <a:prstDash val="solid"/>
                      <a:round/>
                      <a:headEnd type="none" w="med" len="med"/>
                      <a:tailEnd type="none" w="med" len="med"/>
                    </a:lnT>
                    <a:lnB w="12700" cap="flat" cmpd="sng" algn="ctr">
                      <a:solidFill>
                        <a:srgbClr val="C039C6"/>
                      </a:solidFill>
                      <a:prstDash val="solid"/>
                      <a:round/>
                      <a:headEnd type="none" w="med" len="med"/>
                      <a:tailEnd type="none" w="med" len="med"/>
                    </a:lnB>
                  </a:tcPr>
                </a:tc>
                <a:tc>
                  <a:txBody>
                    <a:bodyPr/>
                    <a:lstStyle/>
                    <a:p>
                      <a:pPr marL="0" marR="0" algn="ctr">
                        <a:spcBef>
                          <a:spcPts val="0"/>
                        </a:spcBef>
                        <a:spcAft>
                          <a:spcPts val="0"/>
                        </a:spcAft>
                      </a:pPr>
                      <a:r>
                        <a:rPr lang="en-US" sz="1200">
                          <a:effectLst/>
                        </a:rPr>
                        <a:t>25%</a:t>
                      </a:r>
                      <a:endParaRPr lang="en-US">
                        <a:effectLst/>
                      </a:endParaRPr>
                    </a:p>
                  </a:txBody>
                  <a:tcPr marL="68580" marR="68580" marT="0" marB="0">
                    <a:lnL w="12700" cap="flat" cmpd="sng" algn="ctr">
                      <a:solidFill>
                        <a:srgbClr val="C039C6"/>
                      </a:solidFill>
                      <a:prstDash val="solid"/>
                      <a:round/>
                      <a:headEnd type="none" w="med" len="med"/>
                      <a:tailEnd type="none" w="med" len="med"/>
                    </a:lnL>
                    <a:lnR w="12700" cap="flat" cmpd="sng" algn="ctr">
                      <a:solidFill>
                        <a:srgbClr val="C039C6"/>
                      </a:solidFill>
                      <a:prstDash val="solid"/>
                      <a:round/>
                      <a:headEnd type="none" w="med" len="med"/>
                      <a:tailEnd type="none" w="med" len="med"/>
                    </a:lnR>
                    <a:lnT w="12700" cap="flat" cmpd="sng" algn="ctr">
                      <a:solidFill>
                        <a:srgbClr val="18101F"/>
                      </a:solidFill>
                      <a:prstDash val="solid"/>
                      <a:round/>
                      <a:headEnd type="none" w="med" len="med"/>
                      <a:tailEnd type="none" w="med" len="med"/>
                    </a:lnT>
                    <a:lnB w="12700" cap="flat" cmpd="sng" algn="ctr">
                      <a:solidFill>
                        <a:srgbClr val="C039C6"/>
                      </a:solidFill>
                      <a:prstDash val="solid"/>
                      <a:round/>
                      <a:headEnd type="none" w="med" len="med"/>
                      <a:tailEnd type="none" w="med" len="med"/>
                    </a:lnB>
                  </a:tcPr>
                </a:tc>
                <a:tc>
                  <a:txBody>
                    <a:bodyPr/>
                    <a:lstStyle/>
                    <a:p>
                      <a:pPr marL="0" marR="0" algn="ctr">
                        <a:spcBef>
                          <a:spcPts val="0"/>
                        </a:spcBef>
                        <a:spcAft>
                          <a:spcPts val="0"/>
                        </a:spcAft>
                      </a:pPr>
                      <a:r>
                        <a:rPr lang="en-US" sz="1200">
                          <a:effectLst/>
                        </a:rPr>
                        <a:t>35%</a:t>
                      </a:r>
                      <a:endParaRPr lang="en-US">
                        <a:effectLst/>
                      </a:endParaRPr>
                    </a:p>
                  </a:txBody>
                  <a:tcPr marL="68580" marR="68580" marT="0" marB="0">
                    <a:lnL w="12700" cap="flat" cmpd="sng" algn="ctr">
                      <a:solidFill>
                        <a:srgbClr val="C039C6"/>
                      </a:solidFill>
                      <a:prstDash val="solid"/>
                      <a:round/>
                      <a:headEnd type="none" w="med" len="med"/>
                      <a:tailEnd type="none" w="med" len="med"/>
                    </a:lnL>
                    <a:lnR w="12700" cap="flat" cmpd="sng" algn="ctr">
                      <a:solidFill>
                        <a:srgbClr val="C039C6"/>
                      </a:solidFill>
                      <a:prstDash val="solid"/>
                      <a:round/>
                      <a:headEnd type="none" w="med" len="med"/>
                      <a:tailEnd type="none" w="med" len="med"/>
                    </a:lnR>
                    <a:lnT w="12700" cap="flat" cmpd="sng" algn="ctr">
                      <a:solidFill>
                        <a:srgbClr val="E0111F"/>
                      </a:solidFill>
                      <a:prstDash val="solid"/>
                      <a:round/>
                      <a:headEnd type="none" w="med" len="med"/>
                      <a:tailEnd type="none" w="med" len="med"/>
                    </a:lnT>
                    <a:lnB w="12700" cap="flat" cmpd="sng" algn="ctr">
                      <a:solidFill>
                        <a:srgbClr val="C039C6"/>
                      </a:solidFill>
                      <a:prstDash val="solid"/>
                      <a:round/>
                      <a:headEnd type="none" w="med" len="med"/>
                      <a:tailEnd type="none" w="med" len="med"/>
                    </a:lnB>
                  </a:tcPr>
                </a:tc>
              </a:tr>
              <a:tr h="0">
                <a:tc>
                  <a:txBody>
                    <a:bodyPr/>
                    <a:lstStyle/>
                    <a:p>
                      <a:pPr marL="0" marR="0" algn="just">
                        <a:spcBef>
                          <a:spcPts val="0"/>
                        </a:spcBef>
                        <a:spcAft>
                          <a:spcPts val="0"/>
                        </a:spcAft>
                      </a:pPr>
                      <a:r>
                        <a:rPr lang="en-US" sz="1200">
                          <a:effectLst/>
                        </a:rPr>
                        <a:t>Human Resources</a:t>
                      </a:r>
                      <a:endParaRPr lang="en-US">
                        <a:effectLst/>
                      </a:endParaRPr>
                    </a:p>
                  </a:txBody>
                  <a:tcPr marL="68580" marR="68580" marT="0" marB="0">
                    <a:lnL w="12700" cap="flat" cmpd="sng" algn="ctr">
                      <a:solidFill>
                        <a:srgbClr val="A0B51F"/>
                      </a:solidFill>
                      <a:prstDash val="solid"/>
                      <a:round/>
                      <a:headEnd type="none" w="med" len="med"/>
                      <a:tailEnd type="none" w="med" len="med"/>
                    </a:lnL>
                    <a:lnR w="12700" cap="flat" cmpd="sng" algn="ctr">
                      <a:solidFill>
                        <a:srgbClr val="A0B51F"/>
                      </a:solidFill>
                      <a:prstDash val="solid"/>
                      <a:round/>
                      <a:headEnd type="none" w="med" len="med"/>
                      <a:tailEnd type="none" w="med" len="med"/>
                    </a:lnR>
                    <a:lnT w="12700" cap="flat" cmpd="sng" algn="ctr">
                      <a:solidFill>
                        <a:srgbClr val="A0B51F"/>
                      </a:solidFill>
                      <a:prstDash val="solid"/>
                      <a:round/>
                      <a:headEnd type="none" w="med" len="med"/>
                      <a:tailEnd type="none" w="med" len="med"/>
                    </a:lnT>
                    <a:lnB w="12700" cap="flat" cmpd="sng" algn="ctr">
                      <a:solidFill>
                        <a:srgbClr val="A0B51F"/>
                      </a:solidFill>
                      <a:prstDash val="solid"/>
                      <a:round/>
                      <a:headEnd type="none" w="med" len="med"/>
                      <a:tailEnd type="none" w="med" len="med"/>
                    </a:lnB>
                  </a:tcPr>
                </a:tc>
                <a:tc>
                  <a:txBody>
                    <a:bodyPr/>
                    <a:lstStyle/>
                    <a:p>
                      <a:pPr marL="0" marR="0" algn="ctr">
                        <a:spcBef>
                          <a:spcPts val="0"/>
                        </a:spcBef>
                        <a:spcAft>
                          <a:spcPts val="0"/>
                        </a:spcAft>
                      </a:pPr>
                      <a:r>
                        <a:rPr lang="en-US" sz="1200">
                          <a:effectLst/>
                        </a:rPr>
                        <a:t>10%</a:t>
                      </a:r>
                      <a:endParaRPr lang="en-US">
                        <a:effectLst/>
                      </a:endParaRPr>
                    </a:p>
                  </a:txBody>
                  <a:tcPr marL="68580" marR="68580" marT="0" marB="0">
                    <a:lnL w="12700" cap="flat" cmpd="sng" algn="ctr">
                      <a:solidFill>
                        <a:srgbClr val="A0B51F"/>
                      </a:solidFill>
                      <a:prstDash val="solid"/>
                      <a:round/>
                      <a:headEnd type="none" w="med" len="med"/>
                      <a:tailEnd type="none" w="med" len="med"/>
                    </a:lnL>
                    <a:lnR w="12700" cap="flat" cmpd="sng" algn="ctr">
                      <a:solidFill>
                        <a:srgbClr val="203AC6"/>
                      </a:solidFill>
                      <a:prstDash val="solid"/>
                      <a:round/>
                      <a:headEnd type="none" w="med" len="med"/>
                      <a:tailEnd type="none" w="med" len="med"/>
                    </a:lnR>
                    <a:lnT w="12700" cap="flat" cmpd="sng" algn="ctr">
                      <a:solidFill>
                        <a:srgbClr val="C039C6"/>
                      </a:solidFill>
                      <a:prstDash val="solid"/>
                      <a:round/>
                      <a:headEnd type="none" w="med" len="med"/>
                      <a:tailEnd type="none" w="med" len="med"/>
                    </a:lnT>
                    <a:lnB w="12700" cap="flat" cmpd="sng" algn="ctr">
                      <a:solidFill>
                        <a:srgbClr val="203AC6"/>
                      </a:solidFill>
                      <a:prstDash val="solid"/>
                      <a:round/>
                      <a:headEnd type="none" w="med" len="med"/>
                      <a:tailEnd type="none" w="med" len="med"/>
                    </a:lnB>
                  </a:tcPr>
                </a:tc>
                <a:tc>
                  <a:txBody>
                    <a:bodyPr/>
                    <a:lstStyle/>
                    <a:p>
                      <a:pPr marL="0" marR="0" algn="ctr">
                        <a:spcBef>
                          <a:spcPts val="0"/>
                        </a:spcBef>
                        <a:spcAft>
                          <a:spcPts val="0"/>
                        </a:spcAft>
                      </a:pPr>
                      <a:r>
                        <a:rPr lang="en-US" sz="1200">
                          <a:effectLst/>
                        </a:rPr>
                        <a:t> </a:t>
                      </a:r>
                      <a:endParaRPr lang="en-US">
                        <a:effectLst/>
                      </a:endParaRPr>
                    </a:p>
                  </a:txBody>
                  <a:tcPr marL="68580" marR="68580" marT="0" marB="0">
                    <a:lnL w="12700" cap="flat" cmpd="sng" algn="ctr">
                      <a:solidFill>
                        <a:srgbClr val="203AC6"/>
                      </a:solidFill>
                      <a:prstDash val="solid"/>
                      <a:round/>
                      <a:headEnd type="none" w="med" len="med"/>
                      <a:tailEnd type="none" w="med" len="med"/>
                    </a:lnL>
                    <a:lnR w="12700" cap="flat" cmpd="sng" algn="ctr">
                      <a:solidFill>
                        <a:srgbClr val="203AC6"/>
                      </a:solidFill>
                      <a:prstDash val="solid"/>
                      <a:round/>
                      <a:headEnd type="none" w="med" len="med"/>
                      <a:tailEnd type="none" w="med" len="med"/>
                    </a:lnR>
                    <a:lnT w="12700" cap="flat" cmpd="sng" algn="ctr">
                      <a:solidFill>
                        <a:srgbClr val="C039C6"/>
                      </a:solidFill>
                      <a:prstDash val="solid"/>
                      <a:round/>
                      <a:headEnd type="none" w="med" len="med"/>
                      <a:tailEnd type="none" w="med" len="med"/>
                    </a:lnT>
                    <a:lnB w="12700" cap="flat" cmpd="sng" algn="ctr">
                      <a:solidFill>
                        <a:srgbClr val="203AC6"/>
                      </a:solidFill>
                      <a:prstDash val="solid"/>
                      <a:round/>
                      <a:headEnd type="none" w="med" len="med"/>
                      <a:tailEnd type="none" w="med" len="med"/>
                    </a:lnB>
                  </a:tcPr>
                </a:tc>
                <a:tc>
                  <a:txBody>
                    <a:bodyPr/>
                    <a:lstStyle/>
                    <a:p>
                      <a:pPr marL="0" marR="0" algn="ctr">
                        <a:spcBef>
                          <a:spcPts val="0"/>
                        </a:spcBef>
                        <a:spcAft>
                          <a:spcPts val="0"/>
                        </a:spcAft>
                      </a:pPr>
                      <a:r>
                        <a:rPr lang="en-US" sz="1200">
                          <a:effectLst/>
                        </a:rPr>
                        <a:t>30%</a:t>
                      </a:r>
                      <a:endParaRPr lang="en-US">
                        <a:effectLst/>
                      </a:endParaRPr>
                    </a:p>
                  </a:txBody>
                  <a:tcPr marL="68580" marR="68580" marT="0" marB="0">
                    <a:lnL w="12700" cap="flat" cmpd="sng" algn="ctr">
                      <a:solidFill>
                        <a:srgbClr val="203AC6"/>
                      </a:solidFill>
                      <a:prstDash val="solid"/>
                      <a:round/>
                      <a:headEnd type="none" w="med" len="med"/>
                      <a:tailEnd type="none" w="med" len="med"/>
                    </a:lnL>
                    <a:lnR w="12700" cap="flat" cmpd="sng" algn="ctr">
                      <a:solidFill>
                        <a:srgbClr val="203AC6"/>
                      </a:solidFill>
                      <a:prstDash val="solid"/>
                      <a:round/>
                      <a:headEnd type="none" w="med" len="med"/>
                      <a:tailEnd type="none" w="med" len="med"/>
                    </a:lnR>
                    <a:lnT w="12700" cap="flat" cmpd="sng" algn="ctr">
                      <a:solidFill>
                        <a:srgbClr val="C039C6"/>
                      </a:solidFill>
                      <a:prstDash val="solid"/>
                      <a:round/>
                      <a:headEnd type="none" w="med" len="med"/>
                      <a:tailEnd type="none" w="med" len="med"/>
                    </a:lnT>
                    <a:lnB w="12700" cap="flat" cmpd="sng" algn="ctr">
                      <a:solidFill>
                        <a:srgbClr val="203AC6"/>
                      </a:solidFill>
                      <a:prstDash val="solid"/>
                      <a:round/>
                      <a:headEnd type="none" w="med" len="med"/>
                      <a:tailEnd type="none" w="med" len="med"/>
                    </a:lnB>
                  </a:tcPr>
                </a:tc>
                <a:tc>
                  <a:txBody>
                    <a:bodyPr/>
                    <a:lstStyle/>
                    <a:p>
                      <a:pPr marL="0" marR="0" algn="ctr">
                        <a:spcBef>
                          <a:spcPts val="0"/>
                        </a:spcBef>
                        <a:spcAft>
                          <a:spcPts val="0"/>
                        </a:spcAft>
                      </a:pPr>
                      <a:r>
                        <a:rPr lang="en-US" sz="1200">
                          <a:effectLst/>
                        </a:rPr>
                        <a:t>35%</a:t>
                      </a:r>
                      <a:endParaRPr lang="en-US">
                        <a:effectLst/>
                      </a:endParaRPr>
                    </a:p>
                  </a:txBody>
                  <a:tcPr marL="68580" marR="68580" marT="0" marB="0">
                    <a:lnL w="12700" cap="flat" cmpd="sng" algn="ctr">
                      <a:solidFill>
                        <a:srgbClr val="203AC6"/>
                      </a:solidFill>
                      <a:prstDash val="solid"/>
                      <a:round/>
                      <a:headEnd type="none" w="med" len="med"/>
                      <a:tailEnd type="none" w="med" len="med"/>
                    </a:lnL>
                    <a:lnR w="12700" cap="flat" cmpd="sng" algn="ctr">
                      <a:solidFill>
                        <a:srgbClr val="203AC6"/>
                      </a:solidFill>
                      <a:prstDash val="solid"/>
                      <a:round/>
                      <a:headEnd type="none" w="med" len="med"/>
                      <a:tailEnd type="none" w="med" len="med"/>
                    </a:lnR>
                    <a:lnT w="12700" cap="flat" cmpd="sng" algn="ctr">
                      <a:solidFill>
                        <a:srgbClr val="C039C6"/>
                      </a:solidFill>
                      <a:prstDash val="solid"/>
                      <a:round/>
                      <a:headEnd type="none" w="med" len="med"/>
                      <a:tailEnd type="none" w="med" len="med"/>
                    </a:lnT>
                    <a:lnB w="12700" cap="flat" cmpd="sng" algn="ctr">
                      <a:solidFill>
                        <a:srgbClr val="203AC6"/>
                      </a:solidFill>
                      <a:prstDash val="solid"/>
                      <a:round/>
                      <a:headEnd type="none" w="med" len="med"/>
                      <a:tailEnd type="none" w="med" len="med"/>
                    </a:lnB>
                  </a:tcPr>
                </a:tc>
                <a:tc>
                  <a:txBody>
                    <a:bodyPr/>
                    <a:lstStyle/>
                    <a:p>
                      <a:pPr marL="0" marR="0" algn="ctr">
                        <a:spcBef>
                          <a:spcPts val="0"/>
                        </a:spcBef>
                        <a:spcAft>
                          <a:spcPts val="0"/>
                        </a:spcAft>
                      </a:pPr>
                      <a:r>
                        <a:rPr lang="en-US" sz="1200" dirty="0">
                          <a:effectLst/>
                        </a:rPr>
                        <a:t>25%</a:t>
                      </a:r>
                      <a:endParaRPr lang="en-US" dirty="0">
                        <a:effectLst/>
                      </a:endParaRPr>
                    </a:p>
                  </a:txBody>
                  <a:tcPr marL="68580" marR="68580" marT="0" marB="0">
                    <a:lnL w="12700" cap="flat" cmpd="sng" algn="ctr">
                      <a:solidFill>
                        <a:srgbClr val="203AC6"/>
                      </a:solidFill>
                      <a:prstDash val="solid"/>
                      <a:round/>
                      <a:headEnd type="none" w="med" len="med"/>
                      <a:tailEnd type="none" w="med" len="med"/>
                    </a:lnL>
                    <a:lnR w="12700" cap="flat" cmpd="sng" algn="ctr">
                      <a:solidFill>
                        <a:srgbClr val="203AC6"/>
                      </a:solidFill>
                      <a:prstDash val="solid"/>
                      <a:round/>
                      <a:headEnd type="none" w="med" len="med"/>
                      <a:tailEnd type="none" w="med" len="med"/>
                    </a:lnR>
                    <a:lnT w="12700" cap="flat" cmpd="sng" algn="ctr">
                      <a:solidFill>
                        <a:srgbClr val="C039C6"/>
                      </a:solidFill>
                      <a:prstDash val="solid"/>
                      <a:round/>
                      <a:headEnd type="none" w="med" len="med"/>
                      <a:tailEnd type="none" w="med" len="med"/>
                    </a:lnT>
                    <a:lnB w="12700" cap="flat" cmpd="sng" algn="ctr">
                      <a:solidFill>
                        <a:srgbClr val="203AC6"/>
                      </a:solidFill>
                      <a:prstDash val="solid"/>
                      <a:round/>
                      <a:headEnd type="none" w="med" len="med"/>
                      <a:tailEnd type="none" w="med" len="med"/>
                    </a:lnB>
                  </a:tcPr>
                </a:tc>
              </a:tr>
            </a:tbl>
          </a:graphicData>
        </a:graphic>
      </p:graphicFrame>
      <p:sp>
        <p:nvSpPr>
          <p:cNvPr id="4" name="Rectangle 1"/>
          <p:cNvSpPr>
            <a:spLocks noChangeArrowheads="1"/>
          </p:cNvSpPr>
          <p:nvPr/>
        </p:nvSpPr>
        <p:spPr bwMode="auto">
          <a:xfrm>
            <a:off x="304800" y="1371600"/>
            <a:ext cx="79248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cs typeface="Arial" charset="0"/>
              </a:rPr>
              <a:t>12-2: </a:t>
            </a:r>
            <a:r>
              <a:rPr kumimoji="0" lang="en-US" sz="1200" b="0" i="0" u="none" strike="noStrike" cap="none" normalizeH="0" baseline="0" dirty="0" smtClean="0">
                <a:ln>
                  <a:noFill/>
                </a:ln>
                <a:solidFill>
                  <a:schemeClr val="tx1"/>
                </a:solidFill>
                <a:effectLst/>
                <a:latin typeface="Arial" charset="0"/>
                <a:cs typeface="Arial" charset="0"/>
              </a:rPr>
              <a:t>The “Big One” accounting firm has three divisions: audit, tax and consulting; two support departments: administration and human resources. The following table shows the utilization of support department services by the user departments:</a:t>
            </a:r>
            <a:endParaRPr kumimoji="0" lang="en-US" sz="600" b="0" i="0" u="none" strike="noStrike" cap="none" normalizeH="0" baseline="0" dirty="0" smtClean="0">
              <a:ln>
                <a:noFill/>
              </a:ln>
              <a:solidFill>
                <a:schemeClr val="tx1"/>
              </a:solidFill>
              <a:effectLst/>
              <a:latin typeface="Arial"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490122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half" idx="1"/>
          </p:nvPr>
        </p:nvSpPr>
        <p:spPr/>
        <p:txBody>
          <a:bodyPr/>
          <a:lstStyle/>
          <a:p>
            <a:endParaRPr lang="en-US" dirty="0"/>
          </a:p>
        </p:txBody>
      </p:sp>
      <p:sp>
        <p:nvSpPr>
          <p:cNvPr id="4" name="Content Placeholder 3"/>
          <p:cNvSpPr>
            <a:spLocks noGrp="1"/>
          </p:cNvSpPr>
          <p:nvPr>
            <p:ph sz="half" idx="2"/>
          </p:nvPr>
        </p:nvSpPr>
        <p:spPr/>
        <p:txBody>
          <a:bodyPr/>
          <a:lstStyle/>
          <a:p>
            <a:endParaRPr lang="en-US" dirty="0"/>
          </a:p>
        </p:txBody>
      </p:sp>
      <p:pic>
        <p:nvPicPr>
          <p:cNvPr id="1026" name="Picture 2" descr="C:\Users\Owner\AppData\Local\Microsoft\Windows\Temporary Internet Files\Content.IE5\IR9JQ1K0\MC90011084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17243" y="595731"/>
            <a:ext cx="5709514" cy="56665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034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279</TotalTime>
  <Words>277</Words>
  <Application>Microsoft Office PowerPoint</Application>
  <PresentationFormat>On-screen Show (4:3)</PresentationFormat>
  <Paragraphs>49</Paragraphs>
  <Slides>8</Slides>
  <Notes>5</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Clarity</vt:lpstr>
      <vt:lpstr>PowerPoint Presentation</vt:lpstr>
      <vt:lpstr>Process Costing vs Job-Order Costing</vt:lpstr>
      <vt:lpstr>What goes into a Process-Order Cost? </vt:lpstr>
      <vt:lpstr>What is equivalent units?</vt:lpstr>
      <vt:lpstr>Weighted - Average</vt:lpstr>
      <vt:lpstr>Example:</vt:lpstr>
      <vt:lpstr>Direct Method vs Sequence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Windows User</cp:lastModifiedBy>
  <cp:revision>14</cp:revision>
  <cp:lastPrinted>2011-07-07T02:56:10Z</cp:lastPrinted>
  <dcterms:created xsi:type="dcterms:W3CDTF">2011-01-12T02:54:36Z</dcterms:created>
  <dcterms:modified xsi:type="dcterms:W3CDTF">2013-02-18T19:20:57Z</dcterms:modified>
</cp:coreProperties>
</file>