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ink/ink2.xml" ContentType="application/inkml+xml"/>
  <Override PartName="/ppt/ink/ink3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5"/>
  </p:notesMasterIdLst>
  <p:handoutMasterIdLst>
    <p:handoutMasterId r:id="rId16"/>
  </p:handoutMasterIdLst>
  <p:sldIdLst>
    <p:sldId id="257" r:id="rId2"/>
    <p:sldId id="258" r:id="rId3"/>
    <p:sldId id="273" r:id="rId4"/>
    <p:sldId id="259" r:id="rId5"/>
    <p:sldId id="274" r:id="rId6"/>
    <p:sldId id="271" r:id="rId7"/>
    <p:sldId id="260" r:id="rId8"/>
    <p:sldId id="261" r:id="rId9"/>
    <p:sldId id="262" r:id="rId10"/>
    <p:sldId id="264" r:id="rId11"/>
    <p:sldId id="272" r:id="rId12"/>
    <p:sldId id="266" r:id="rId13"/>
    <p:sldId id="270" r:id="rId14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handoutMaster" Target="handoutMasters/handout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2:59:59.6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6540,'0'0'5643,"0"0"-321,0 43-3975,0-6 63,0 38-319,0 6-1,0-7-449,0 7 64,0-7-448,0 1 63,0 6-191,0-44 127,0-37-641,0 37 129,0-37-1668,0 0 0,0 0-4424,0-37-385,0 37 1539</inkml:trace>
</inkml:ink>
</file>

<file path=ppt/ink/ink2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0.869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-1 0 10965,'0'37'6925,"0"-37"-513,0 37-5963,0 0-64,0 44-449,0-44 0,0 1-1091,0-1 65,0-37-5322,0 0-577,0 0 640</inkml:trace>
</inkml:ink>
</file>

<file path=ppt/ink/ink3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1-12T03:00:17.813"/>
    </inkml:context>
    <inkml:brush xml:id="br0">
      <inkml:brushProperty name="width" value="0.07938" units="cm"/>
      <inkml:brushProperty name="height" value="0.07938" units="cm"/>
      <inkml:brushProperty name="color" value="#3165BB"/>
      <inkml:brushProperty name="fitToCurve" value="1"/>
    </inkml:brush>
  </inkml:definitions>
  <inkml:trace contextRef="#ctx0" brushRef="#br0">78-1 12247,'0'0'8208,"0"0"-385,0 0-6477,0 0 65,0 0-834,0 0 0,-39 0-320,39 0 64,0 0-321,-39 0 0,39 0 0,0 0 0,0 0 0,0 0 0,39 0-1860,-39 0 0,0 0-6476,0 0-577,0 0 1475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33E5CA-F453-4EE2-A283-3B2B735E68CE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21355E-AEFA-4CA6-B3B4-B3AF0AA874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50161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relevant cost, sunk cost, opportunity</a:t>
            </a:r>
            <a:r>
              <a:rPr lang="en-US" baseline="0" dirty="0" smtClean="0"/>
              <a:t> cost if students have any questions, comments, or concerns.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349197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through</a:t>
            </a:r>
            <a:r>
              <a:rPr lang="en-US" baseline="0" dirty="0" smtClean="0"/>
              <a:t> the basic equations.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55004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 direct cost is traceable to a specific good or product.</a:t>
            </a:r>
            <a:r>
              <a:rPr lang="en-US" baseline="0" dirty="0" smtClean="0"/>
              <a:t>  An indirect cost is a component but it can not be traced.  Example!!!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361911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4332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 mention these </a:t>
            </a:r>
            <a:r>
              <a:rPr lang="en-US" smtClean="0"/>
              <a:t>for terminology</a:t>
            </a:r>
            <a:r>
              <a:rPr lang="en-US" baseline="0" smtClean="0"/>
              <a:t> </a:t>
            </a:r>
            <a:r>
              <a:rPr lang="en-US" baseline="0" dirty="0" smtClean="0"/>
              <a:t>purposes</a:t>
            </a:r>
            <a:r>
              <a:rPr lang="en-US" dirty="0" smtClean="0"/>
              <a:t> but the majority</a:t>
            </a:r>
            <a:r>
              <a:rPr lang="en-US" baseline="0" dirty="0" smtClean="0"/>
              <a:t> of this discussion is in the discussion board.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44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Discuss the</a:t>
            </a:r>
            <a:r>
              <a:rPr lang="en-US" baseline="0" dirty="0" smtClean="0"/>
              <a:t> process of making</a:t>
            </a:r>
            <a:r>
              <a:rPr lang="en-US" dirty="0" smtClean="0"/>
              <a:t> textbooks and</a:t>
            </a:r>
            <a:r>
              <a:rPr lang="en-US" baseline="0" dirty="0" smtClean="0"/>
              <a:t> use to illustrate concept of Direct Material, Direct Labor, and Overhead  OR use a homework problem to step through the slides.   This is a good website for an </a:t>
            </a:r>
            <a:r>
              <a:rPr lang="en-US" baseline="0" smtClean="0"/>
              <a:t>actual example:  http://brainfoodtogo.com/Home/Share_with_Us/Textbook1/Textbookcosts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444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Use this</a:t>
            </a:r>
            <a:r>
              <a:rPr lang="en-US" baseline="0" dirty="0" smtClean="0"/>
              <a:t> product as a way to discuss all the concepts in this chapter</a:t>
            </a:r>
            <a:r>
              <a:rPr lang="en-US" baseline="0" smtClean="0"/>
              <a:t>. 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0809092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Using the example</a:t>
            </a:r>
            <a:r>
              <a:rPr lang="en-US" baseline="0" dirty="0" smtClean="0"/>
              <a:t> from before show the flow of goods and the related JE’s.  I like to draw a assembly line and show the different parts of the process.  I also show the journal entries.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2444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Define in simple</a:t>
            </a:r>
            <a:r>
              <a:rPr lang="en-US" baseline="0" dirty="0" smtClean="0"/>
              <a:t> terms!  Give examples!  Ask the class.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791177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Define in simple</a:t>
            </a:r>
            <a:r>
              <a:rPr lang="en-US" baseline="0" dirty="0" smtClean="0"/>
              <a:t> terms!  Give examples!  Ask the class.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98672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Define in simple</a:t>
            </a:r>
            <a:r>
              <a:rPr lang="en-US" baseline="0" dirty="0" smtClean="0"/>
              <a:t> terms!  Give examples!  Ask the class. 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8736916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Go through</a:t>
            </a:r>
            <a:r>
              <a:rPr lang="en-US" baseline="0" dirty="0" smtClean="0"/>
              <a:t> the basic equations.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F21355E-AEFA-4CA6-B3B4-B3AF0AA87443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24550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customXml" Target="../ink/ink3.xml"/><Relationship Id="rId12" Type="http://schemas.openxmlformats.org/officeDocument/2006/relationships/image" Target="../media/image6.emf"/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11" Type="http://schemas.openxmlformats.org/officeDocument/2006/relationships/customXml" Target="../ink/ink2.xml"/><Relationship Id="rId10" Type="http://schemas.openxmlformats.org/officeDocument/2006/relationships/image" Target="../media/image5.emf"/><Relationship Id="rId14" Type="http://schemas.openxmlformats.org/officeDocument/2006/relationships/image" Target="../media/image7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TextBox 54"/>
          <p:cNvSpPr txBox="1"/>
          <p:nvPr/>
        </p:nvSpPr>
        <p:spPr>
          <a:xfrm>
            <a:off x="914400" y="6858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Welcome to ACCT 203.   Class will begin at 8:00 PM.</a:t>
            </a:r>
          </a:p>
          <a:p>
            <a:r>
              <a:rPr lang="en-US" dirty="0" smtClean="0"/>
              <a:t>Make sure you audio is working.  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073" name="Ink 1072"/>
              <p14:cNvContentPartPr/>
              <p14:nvPr/>
            </p14:nvContentPartPr>
            <p14:xfrm>
              <a:off x="4896404" y="2762007"/>
              <a:ext cx="0" cy="256320"/>
            </p14:xfrm>
          </p:contentPart>
        </mc:Choice>
        <mc:Fallback xmlns="">
          <p:pic>
            <p:nvPicPr>
              <p:cNvPr id="1073" name="Ink 1072"/>
              <p:cNvPicPr/>
              <p:nvPr/>
            </p:nvPicPr>
            <p:blipFill>
              <a:blip r:embed="rId10"/>
              <a:stretch>
                <a:fillRect/>
              </a:stretch>
            </p:blipFill>
            <p:spPr>
              <a:xfrm>
                <a:off x="0" y="0"/>
                <a:ext cx="0" cy="25632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1">
            <p14:nvContentPartPr>
              <p14:cNvPr id="1095" name="Ink 1094"/>
              <p14:cNvContentPartPr/>
              <p14:nvPr/>
            </p14:nvContentPartPr>
            <p14:xfrm>
              <a:off x="6395804" y="3512967"/>
              <a:ext cx="0" cy="109800"/>
            </p14:xfrm>
          </p:contentPart>
        </mc:Choice>
        <mc:Fallback xmlns="">
          <p:pic>
            <p:nvPicPr>
              <p:cNvPr id="1095" name="Ink 1094"/>
              <p:cNvPicPr/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0" y="0"/>
                <a:ext cx="0" cy="109800"/>
              </a:xfrm>
              <a:prstGeom prst="rect">
                <a:avLst/>
              </a:prstGeom>
            </p:spPr>
          </p:pic>
        </mc:Fallback>
      </mc:AlternateContent>
      <mc:AlternateContent xmlns:mc="http://schemas.openxmlformats.org/markup-compatibility/2006" xmlns:p14="http://schemas.microsoft.com/office/powerpoint/2010/main">
        <mc:Choice Requires="p14">
          <p:contentPart p14:bwMode="auto" r:id="rId13">
            <p14:nvContentPartPr>
              <p14:cNvPr id="1106" name="Ink 1105"/>
              <p14:cNvContentPartPr/>
              <p14:nvPr/>
            </p14:nvContentPartPr>
            <p14:xfrm>
              <a:off x="5452604" y="4192647"/>
              <a:ext cx="28440" cy="0"/>
            </p14:xfrm>
          </p:contentPart>
        </mc:Choice>
        <mc:Fallback xmlns="">
          <p:pic>
            <p:nvPicPr>
              <p:cNvPr id="1106" name="Ink 1105"/>
              <p:cNvPicPr/>
              <p:nvPr/>
            </p:nvPicPr>
            <p:blipFill>
              <a:blip r:embed="rId14"/>
              <a:stretch>
                <a:fillRect/>
              </a:stretch>
            </p:blipFill>
            <p:spPr>
              <a:xfrm>
                <a:off x="0" y="0"/>
                <a:ext cx="28440" cy="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416087636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Income Statement and Schedule of Goods Manufactured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48878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Income Statement and Schedule of Goods Manufactured (continued)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061905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Direct Cost </a:t>
            </a:r>
            <a:r>
              <a:rPr lang="en-US" dirty="0" err="1" smtClean="0"/>
              <a:t>vs</a:t>
            </a:r>
            <a:r>
              <a:rPr lang="en-US" dirty="0" smtClean="0"/>
              <a:t> Indirect Cost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72768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4876800"/>
          </a:xfrm>
        </p:spPr>
        <p:txBody>
          <a:bodyPr>
            <a:normAutofit/>
          </a:bodyPr>
          <a:lstStyle/>
          <a:p>
            <a:r>
              <a:rPr lang="en-US" dirty="0" smtClean="0"/>
              <a:t>Chapter One: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Comments?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Questions?</a:t>
            </a:r>
            <a:br>
              <a:rPr lang="en-US" dirty="0" smtClean="0"/>
            </a:b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Concerns?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553566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1676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Chapter Two:  Lean Production</a:t>
            </a:r>
            <a:br>
              <a:rPr lang="en-US" dirty="0" smtClean="0"/>
            </a:br>
            <a:r>
              <a:rPr lang="en-US" dirty="0" smtClean="0"/>
              <a:t>Just In Time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4071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Chapter Two:  Product Costing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0938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/>
          <p:cNvSpPr>
            <a:spLocks noChangeArrowheads="1"/>
          </p:cNvSpPr>
          <p:nvPr/>
        </p:nvSpPr>
        <p:spPr bwMode="auto">
          <a:xfrm>
            <a:off x="0" y="497186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503C3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ACCT&amp;203 Managerial Accounting</a:t>
            </a: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ea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rgbClr val="503C38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http://www.designsponge.com/2009/08/diy-project-eriks-recycled-wine-bottle-torch.html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5" name="Picture 1" descr="Description: C:\Users\Owner\Documents\My Dropbox\2012 -2013 Course Content\ACCT&amp;203\Case Problem Example Pictu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9400" y="990600"/>
            <a:ext cx="5943600" cy="567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6811510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Flow of material / process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51166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Product cost: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833112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Manufacturing cost:</a:t>
            </a:r>
            <a:br>
              <a:rPr lang="en-US" dirty="0" smtClean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3065408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Product Cost </a:t>
            </a:r>
            <a:r>
              <a:rPr lang="en-US" dirty="0" err="1" smtClean="0"/>
              <a:t>vs</a:t>
            </a:r>
            <a:r>
              <a:rPr lang="en-US" dirty="0" smtClean="0"/>
              <a:t> Period Cost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647470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281</TotalTime>
  <Words>313</Words>
  <Application>Microsoft Office PowerPoint</Application>
  <PresentationFormat>On-screen Show (4:3)</PresentationFormat>
  <Paragraphs>37</Paragraphs>
  <Slides>13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Clarity</vt:lpstr>
      <vt:lpstr>PowerPoint Presentation</vt:lpstr>
      <vt:lpstr>Chapter One:  Comments?  Questions?  Concerns?</vt:lpstr>
      <vt:lpstr>Chapter Two:  Lean Production Just In Time </vt:lpstr>
      <vt:lpstr>Chapter Two:  Product Costing </vt:lpstr>
      <vt:lpstr>PowerPoint Presentation</vt:lpstr>
      <vt:lpstr>Flow of material / process </vt:lpstr>
      <vt:lpstr>Product cost: </vt:lpstr>
      <vt:lpstr>Manufacturing cost: </vt:lpstr>
      <vt:lpstr>Product Cost vs Period Cost</vt:lpstr>
      <vt:lpstr>Income Statement and Schedule of Goods Manufactured </vt:lpstr>
      <vt:lpstr>Income Statement and Schedule of Goods Manufactured (continued) </vt:lpstr>
      <vt:lpstr>Direct Cost vs Indirect Cost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17</cp:revision>
  <cp:lastPrinted>2011-06-29T23:59:49Z</cp:lastPrinted>
  <dcterms:created xsi:type="dcterms:W3CDTF">2011-01-12T02:54:36Z</dcterms:created>
  <dcterms:modified xsi:type="dcterms:W3CDTF">2013-02-18T16:41:22Z</dcterms:modified>
</cp:coreProperties>
</file>