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7" r:id="rId2"/>
    <p:sldId id="258" r:id="rId3"/>
    <p:sldId id="271" r:id="rId4"/>
    <p:sldId id="282" r:id="rId5"/>
    <p:sldId id="278" r:id="rId6"/>
    <p:sldId id="284" r:id="rId7"/>
    <p:sldId id="283" r:id="rId8"/>
    <p:sldId id="270" r:id="rId9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0C0B926-50D1-446F-BE15-C104286BAB9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886DB0CB-64FF-48B7-9F10-EBC54E572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2:59:59.6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6540,'0'0'5643,"0"0"-321,0 43-3975,0-6 63,0 38-319,0 6-1,0-7-449,0 7 64,0-7-448,0 1 63,0 6-191,0-44 127,0-37-641,0 37 129,0-37-1668,0 0 0,0 0-4424,0-37-385,0 37 1539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0.869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10965,'0'37'6925,"0"-37"-513,0 37-5963,0 0-64,0 44-449,0-44 0,0 1-1091,0-1 65,0-37-5322,0 0-577,0 0 640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7.8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78-1 12247,'0'0'8208,"0"0"-385,0 0-6477,0 0 65,0 0-834,0 0 0,-39 0-320,39 0 64,0 0-321,-39 0 0,39 0 0,0 0 0,0 0 0,0 0 0,39 0-1860,-39 0 0,0 0-6476,0 0-577,0 0 1475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E0CD1F-1E78-49D6-B2C0-36C77926C93F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188"/>
            <a:ext cx="5564188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BF917-AEAB-4D55-A9D3-4BE97325E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13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Norm</a:t>
            </a:r>
            <a:r>
              <a:rPr lang="en-US" baseline="0" dirty="0" smtClean="0"/>
              <a:t> or Benchmark.  100% not possible.  Normal downtime allowance.  Tight but achievable.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BF917-AEAB-4D55-A9D3-4BE97325EF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00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BF917-AEAB-4D55-A9D3-4BE97325EF6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5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Walk students through</a:t>
            </a:r>
            <a:r>
              <a:rPr lang="en-US" baseline="0" dirty="0" smtClean="0"/>
              <a:t> the formulas and show shortcuts.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BF917-AEAB-4D55-A9D3-4BE97325EF6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08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Walk students through</a:t>
            </a:r>
            <a:r>
              <a:rPr lang="en-US" baseline="0" dirty="0" smtClean="0"/>
              <a:t> the formulas and show shortcuts.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BF917-AEAB-4D55-A9D3-4BE97325EF6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08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Walk students through</a:t>
            </a:r>
            <a:r>
              <a:rPr lang="en-US" baseline="0" dirty="0" smtClean="0"/>
              <a:t> </a:t>
            </a:r>
            <a:r>
              <a:rPr lang="en-US" baseline="0" smtClean="0"/>
              <a:t>the formulas </a:t>
            </a:r>
            <a:r>
              <a:rPr lang="en-US" baseline="0" dirty="0" smtClean="0"/>
              <a:t>and show shortcuts.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BF917-AEAB-4D55-A9D3-4BE97325EF6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08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.xml"/><Relationship Id="rId12" Type="http://schemas.openxmlformats.org/officeDocument/2006/relationships/image" Target="../media/image6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11" Type="http://schemas.openxmlformats.org/officeDocument/2006/relationships/customXml" Target="../ink/ink2.xml"/><Relationship Id="rId10" Type="http://schemas.openxmlformats.org/officeDocument/2006/relationships/image" Target="../media/image5.emf"/><Relationship Id="rId1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914400" y="6858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to ACCT 203   Class will begin at 8:00 PM.</a:t>
            </a:r>
          </a:p>
          <a:p>
            <a:endParaRPr lang="en-US" dirty="0" smtClean="0"/>
          </a:p>
          <a:p>
            <a:r>
              <a:rPr lang="en-US" dirty="0" smtClean="0"/>
              <a:t>Make sure you audio is working.  </a:t>
            </a:r>
          </a:p>
          <a:p>
            <a:endParaRPr lang="en-US" dirty="0"/>
          </a:p>
          <a:p>
            <a:r>
              <a:rPr lang="en-US" dirty="0" smtClean="0"/>
              <a:t>Select tools, Audio, Audio Set Up Wizard, and follow the prompts.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73" name="Ink 1072"/>
              <p14:cNvContentPartPr/>
              <p14:nvPr/>
            </p14:nvContentPartPr>
            <p14:xfrm>
              <a:off x="4896404" y="2762007"/>
              <a:ext cx="0" cy="256320"/>
            </p14:xfrm>
          </p:contentPart>
        </mc:Choice>
        <mc:Fallback xmlns="">
          <p:pic>
            <p:nvPicPr>
              <p:cNvPr id="1073" name="Ink 107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0" y="0"/>
                <a:ext cx="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95" name="Ink 1094"/>
              <p14:cNvContentPartPr/>
              <p14:nvPr/>
            </p14:nvContentPartPr>
            <p14:xfrm>
              <a:off x="6395804" y="3512967"/>
              <a:ext cx="0" cy="109800"/>
            </p14:xfrm>
          </p:contentPart>
        </mc:Choice>
        <mc:Fallback xmlns="">
          <p:pic>
            <p:nvPicPr>
              <p:cNvPr id="1095" name="Ink 109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0" y="0"/>
                <a:ext cx="0" cy="10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106" name="Ink 1105"/>
              <p14:cNvContentPartPr/>
              <p14:nvPr/>
            </p14:nvContentPartPr>
            <p14:xfrm>
              <a:off x="5452604" y="4192647"/>
              <a:ext cx="28440" cy="0"/>
            </p14:xfrm>
          </p:contentPart>
        </mc:Choice>
        <mc:Fallback xmlns="">
          <p:pic>
            <p:nvPicPr>
              <p:cNvPr id="1106" name="Ink 110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0" y="0"/>
                <a:ext cx="28440" cy="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0876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Variances - Differences </a:t>
            </a:r>
            <a:r>
              <a:rPr lang="en-US" sz="3600" dirty="0"/>
              <a:t>between standard and </a:t>
            </a:r>
            <a:r>
              <a:rPr lang="en-US" sz="3600" dirty="0" smtClean="0"/>
              <a:t>actual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313432"/>
            <a:ext cx="4038600" cy="3493008"/>
          </a:xfrm>
        </p:spPr>
        <p:txBody>
          <a:bodyPr/>
          <a:lstStyle/>
          <a:p>
            <a:r>
              <a:rPr lang="en-US" dirty="0" smtClean="0"/>
              <a:t>Direct Material</a:t>
            </a:r>
          </a:p>
          <a:p>
            <a:pPr lvl="1"/>
            <a:r>
              <a:rPr lang="en-US" dirty="0" smtClean="0"/>
              <a:t>Excessive Scrap</a:t>
            </a:r>
          </a:p>
          <a:p>
            <a:pPr lvl="2"/>
            <a:r>
              <a:rPr lang="en-US" sz="1800" dirty="0" smtClean="0"/>
              <a:t>Operator Error</a:t>
            </a:r>
          </a:p>
          <a:p>
            <a:pPr lvl="2"/>
            <a:r>
              <a:rPr lang="en-US" sz="1800" dirty="0" smtClean="0"/>
              <a:t>Poor raw materials</a:t>
            </a:r>
          </a:p>
          <a:p>
            <a:pPr lvl="2"/>
            <a:r>
              <a:rPr lang="en-US" sz="1800" dirty="0" smtClean="0"/>
              <a:t>Machine Error</a:t>
            </a:r>
          </a:p>
          <a:p>
            <a:pPr marL="68580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267200" y="2313431"/>
            <a:ext cx="4114800" cy="3493008"/>
          </a:xfrm>
        </p:spPr>
        <p:txBody>
          <a:bodyPr/>
          <a:lstStyle/>
          <a:p>
            <a:r>
              <a:rPr lang="en-US" dirty="0" smtClean="0"/>
              <a:t>Direct Labor</a:t>
            </a:r>
          </a:p>
          <a:p>
            <a:pPr lvl="1"/>
            <a:r>
              <a:rPr lang="en-US" dirty="0" smtClean="0"/>
              <a:t>Slack (idle) workers</a:t>
            </a:r>
          </a:p>
          <a:p>
            <a:pPr lvl="2"/>
            <a:r>
              <a:rPr lang="en-US" sz="1800" dirty="0" smtClean="0"/>
              <a:t>Machine’s down</a:t>
            </a:r>
          </a:p>
          <a:p>
            <a:pPr lvl="2"/>
            <a:r>
              <a:rPr lang="en-US" sz="1800" dirty="0" smtClean="0"/>
              <a:t>Waiting on next item</a:t>
            </a:r>
          </a:p>
          <a:p>
            <a:pPr marL="6858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35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Ideal </a:t>
            </a:r>
            <a:r>
              <a:rPr lang="en-US" dirty="0" err="1" smtClean="0"/>
              <a:t>vs</a:t>
            </a:r>
            <a:r>
              <a:rPr lang="en-US" dirty="0" smtClean="0"/>
              <a:t> Practical Standards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968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725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ones do we measure?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676400"/>
            <a:ext cx="4191000" cy="17526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DM</a:t>
            </a:r>
          </a:p>
          <a:p>
            <a:pPr lvl="1"/>
            <a:r>
              <a:rPr lang="en-US" sz="1800" dirty="0" smtClean="0"/>
              <a:t>Material Price </a:t>
            </a:r>
            <a:r>
              <a:rPr lang="en-US" sz="1800" dirty="0"/>
              <a:t>V</a:t>
            </a:r>
            <a:r>
              <a:rPr lang="en-US" sz="1800" dirty="0" smtClean="0"/>
              <a:t>ariance</a:t>
            </a:r>
          </a:p>
          <a:p>
            <a:pPr lvl="1"/>
            <a:r>
              <a:rPr lang="en-US" sz="1800" dirty="0" smtClean="0"/>
              <a:t>Material Quantity Variance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8"/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343400" y="3352800"/>
            <a:ext cx="3886200" cy="1676400"/>
          </a:xfrm>
        </p:spPr>
        <p:txBody>
          <a:bodyPr/>
          <a:lstStyle/>
          <a:p>
            <a:r>
              <a:rPr lang="en-US" dirty="0" smtClean="0"/>
              <a:t>DL</a:t>
            </a:r>
          </a:p>
          <a:p>
            <a:pPr lvl="1"/>
            <a:r>
              <a:rPr lang="en-US" sz="1800" dirty="0" smtClean="0"/>
              <a:t>Labor Rate Variance</a:t>
            </a:r>
          </a:p>
          <a:p>
            <a:pPr lvl="1"/>
            <a:r>
              <a:rPr lang="en-US" sz="1800" dirty="0" smtClean="0"/>
              <a:t>Labor Efficiency Variance</a:t>
            </a:r>
          </a:p>
          <a:p>
            <a:pPr lvl="1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4800600"/>
            <a:ext cx="441960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</a:rPr>
              <a:t>Variable </a:t>
            </a:r>
            <a:r>
              <a:rPr lang="en-US" sz="2400" dirty="0" smtClean="0">
                <a:solidFill>
                  <a:schemeClr val="tx2"/>
                </a:solidFill>
              </a:rPr>
              <a:t>O/H</a:t>
            </a:r>
          </a:p>
          <a:p>
            <a:pPr marL="925830" lvl="2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 smtClean="0">
                <a:solidFill>
                  <a:schemeClr val="tx2"/>
                </a:solidFill>
              </a:rPr>
              <a:t>Spending Variance</a:t>
            </a:r>
          </a:p>
          <a:p>
            <a:pPr marL="925830" lvl="2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 smtClean="0">
                <a:solidFill>
                  <a:schemeClr val="tx2"/>
                </a:solidFill>
              </a:rPr>
              <a:t>OH </a:t>
            </a:r>
            <a:r>
              <a:rPr lang="en-US" dirty="0">
                <a:solidFill>
                  <a:schemeClr val="tx2"/>
                </a:solidFill>
              </a:rPr>
              <a:t>Efficiency Variance</a:t>
            </a:r>
          </a:p>
        </p:txBody>
      </p:sp>
    </p:spTree>
    <p:extLst>
      <p:ext uri="{BB962C8B-B14F-4D97-AF65-F5344CB8AC3E}">
        <p14:creationId xmlns:p14="http://schemas.microsoft.com/office/powerpoint/2010/main" val="3920425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Formula’s  - Material Variance's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9764516"/>
              </p:ext>
            </p:extLst>
          </p:nvPr>
        </p:nvGraphicFramePr>
        <p:xfrm>
          <a:off x="1447800" y="3810000"/>
          <a:ext cx="5029200" cy="9144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400300"/>
                <a:gridCol w="1280160"/>
                <a:gridCol w="134874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Static Budget</a:t>
                      </a:r>
                      <a:endParaRPr lang="en-US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F3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F3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F3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Actual Results</a:t>
                      </a:r>
                      <a:endParaRPr lang="en-US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F3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F1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F1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F1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Units made and sold</a:t>
                      </a:r>
                      <a:endParaRPr lang="en-US" dirty="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Direct materials costs</a:t>
                      </a:r>
                      <a:endParaRPr lang="en-US" dirty="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Direct materials used in production</a:t>
                      </a:r>
                      <a:endParaRPr lang="en-US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2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02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02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>
                        <a:effectLst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$5,000</a:t>
                      </a:r>
                      <a:endParaRPr lang="en-US">
                        <a:effectLst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1,000 pounds</a:t>
                      </a:r>
                      <a:endParaRPr lang="en-US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02B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F9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F3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F9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50</a:t>
                      </a:r>
                      <a:endParaRPr lang="en-US" dirty="0">
                        <a:effectLst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$2,700</a:t>
                      </a:r>
                      <a:endParaRPr lang="en-US" dirty="0">
                        <a:effectLst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450 pounds</a:t>
                      </a:r>
                      <a:endParaRPr lang="en-US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0F9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F9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F10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F9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14400" y="1801155"/>
            <a:ext cx="67056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7-1: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Following is selected information about the Hopi Popcorn company. All information represents total amounts, not per unit amounts.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Hopi had no beginning or ending inventory of either finished product or raw materials.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Required: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A) 	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Calculate the direct materials price variance. Indicate whether it is favorable or unfavorable.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B) 	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Calculate the direct materials usage (quantity) variance. Indicate whether it is favorable or unfavorable.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6966" y="6096000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http://denniscaplan.fatcow.com/Chapter07.htm</a:t>
            </a:r>
          </a:p>
        </p:txBody>
      </p:sp>
    </p:spTree>
    <p:extLst>
      <p:ext uri="{BB962C8B-B14F-4D97-AF65-F5344CB8AC3E}">
        <p14:creationId xmlns:p14="http://schemas.microsoft.com/office/powerpoint/2010/main" val="1085379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Formula’s  - Labor Variance's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4810966"/>
              </p:ext>
            </p:extLst>
          </p:nvPr>
        </p:nvGraphicFramePr>
        <p:xfrm>
          <a:off x="609600" y="4343400"/>
          <a:ext cx="4914900" cy="1371600"/>
        </p:xfrm>
        <a:graphic>
          <a:graphicData uri="http://schemas.openxmlformats.org/drawingml/2006/table">
            <a:tbl>
              <a:tblPr firstRow="1" firstCol="1" bandRow="1"/>
              <a:tblGrid>
                <a:gridCol w="2057400"/>
                <a:gridCol w="1371600"/>
                <a:gridCol w="1485900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dirty="0">
                          <a:effectLst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b="1">
                          <a:effectLst/>
                        </a:rPr>
                        <a:t>Budget</a:t>
                      </a:r>
                      <a:endParaRPr lang="en-US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62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62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62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b="1">
                          <a:effectLst/>
                        </a:rPr>
                        <a:t>Actual</a:t>
                      </a:r>
                      <a:endParaRPr lang="en-US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062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00D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00D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00D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>
                          <a:effectLst/>
                        </a:rPr>
                        <a:t>Wage rate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>
                          <a:effectLst/>
                        </a:rPr>
                        <a:t>Direct labor hours per unit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>
                          <a:effectLst/>
                        </a:rPr>
                        <a:t>Units produced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B2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B2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B2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dirty="0">
                          <a:effectLst/>
                        </a:rPr>
                        <a:t>$10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dirty="0">
                          <a:effectLst/>
                        </a:rPr>
                        <a:t>5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dirty="0">
                          <a:effectLst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B2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57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62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57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dirty="0">
                          <a:effectLst/>
                        </a:rPr>
                        <a:t>$12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dirty="0">
                          <a:effectLst/>
                        </a:rPr>
                        <a:t>7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dirty="0">
                          <a:effectLst/>
                        </a:rPr>
                        <a:t>110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E057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57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00DB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57C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41972" y="1676400"/>
            <a:ext cx="68580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7-2: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Assume the following information for the year: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Required: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A)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	Calculate the direct labor wage rate variance (i.e., the price variance).  Is it favorable or unfavorable?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B)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	Calculate the direct labor efficiency variance.  Is it favorable or unfavorable?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C)	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Calculate the flexible budget variance for direct labor. Is it favorable or unfavorable?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6160532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http://denniscaplan.fatcow.com/Chapter07.htm</a:t>
            </a:r>
          </a:p>
        </p:txBody>
      </p:sp>
    </p:spTree>
    <p:extLst>
      <p:ext uri="{BB962C8B-B14F-4D97-AF65-F5344CB8AC3E}">
        <p14:creationId xmlns:p14="http://schemas.microsoft.com/office/powerpoint/2010/main" val="991070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0"/>
            <a:ext cx="7024744" cy="762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Formula’s  - Overhead Variance's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638689"/>
              </p:ext>
            </p:extLst>
          </p:nvPr>
        </p:nvGraphicFramePr>
        <p:xfrm>
          <a:off x="985319" y="3048000"/>
          <a:ext cx="5029200" cy="10972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296998"/>
                <a:gridCol w="1383462"/>
                <a:gridCol w="1348740"/>
              </a:tblGrid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Static Budget</a:t>
                      </a:r>
                      <a:endParaRPr lang="en-US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C7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7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C7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Actual Results</a:t>
                      </a:r>
                      <a:endParaRPr lang="en-US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C7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C6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C6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C6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Units made and sold</a:t>
                      </a:r>
                      <a:endParaRPr lang="en-US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Direct materials costs</a:t>
                      </a:r>
                      <a:endParaRPr lang="en-US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Direct materials used in production</a:t>
                      </a:r>
                      <a:endParaRPr lang="en-US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Fixed overhead</a:t>
                      </a:r>
                      <a:endParaRPr lang="en-US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02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2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2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100</a:t>
                      </a:r>
                      <a:endParaRPr lang="en-US">
                        <a:effectLst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$5,000</a:t>
                      </a:r>
                      <a:endParaRPr lang="en-US">
                        <a:effectLst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1,000 pounds</a:t>
                      </a:r>
                      <a:endParaRPr lang="en-US">
                        <a:effectLst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$3,000</a:t>
                      </a:r>
                      <a:endParaRPr lang="en-US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5020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C7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50</a:t>
                      </a:r>
                      <a:endParaRPr lang="en-US" dirty="0">
                        <a:effectLst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$2,700</a:t>
                      </a:r>
                      <a:endParaRPr lang="en-US" dirty="0">
                        <a:effectLst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450 pounds</a:t>
                      </a:r>
                      <a:endParaRPr lang="en-US" dirty="0">
                        <a:effectLst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$4,000</a:t>
                      </a:r>
                      <a:endParaRPr lang="en-US" dirty="0">
                        <a:effectLst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39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C6E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95881" y="1600200"/>
            <a:ext cx="6553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17-1: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Following is selected information about the Hopi Popcorn company. All information represents total amounts, not per unit amounts.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Hopi had no beginning or ending inventory of either finished product or raw materials. Hopi allocates fixed overhead using units of output as the allocation base, and a budgeted overhead rate with budgeted production in the denominator.</a:t>
            </a: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Required: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Calculate the fixed overhead volume variance.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87309" y="592909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http://denniscaplan.fatcow.com/Chapter17EOC.htm</a:t>
            </a:r>
          </a:p>
        </p:txBody>
      </p:sp>
    </p:spTree>
    <p:extLst>
      <p:ext uri="{BB962C8B-B14F-4D97-AF65-F5344CB8AC3E}">
        <p14:creationId xmlns:p14="http://schemas.microsoft.com/office/powerpoint/2010/main" val="218566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AppData\Local\Microsoft\Windows\Temporary Internet Files\Content.IE5\IR9JQ1K0\MC9001108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243" y="595731"/>
            <a:ext cx="5709514" cy="566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03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372</TotalTime>
  <Words>371</Words>
  <Application>Microsoft Office PowerPoint</Application>
  <PresentationFormat>On-screen Show (4:3)</PresentationFormat>
  <Paragraphs>100</Paragraphs>
  <Slides>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PowerPoint Presentation</vt:lpstr>
      <vt:lpstr>Variances - Differences between standard and actual</vt:lpstr>
      <vt:lpstr>Ideal vs Practical Standards</vt:lpstr>
      <vt:lpstr>Which ones do we measure?</vt:lpstr>
      <vt:lpstr>Formula’s  - Material Variance's</vt:lpstr>
      <vt:lpstr>Formula’s  - Labor Variance's</vt:lpstr>
      <vt:lpstr>Formula’s  - Overhead Variance's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Windows User</cp:lastModifiedBy>
  <cp:revision>23</cp:revision>
  <cp:lastPrinted>2011-07-07T02:56:10Z</cp:lastPrinted>
  <dcterms:created xsi:type="dcterms:W3CDTF">2011-01-12T02:54:36Z</dcterms:created>
  <dcterms:modified xsi:type="dcterms:W3CDTF">2013-02-18T20:17:49Z</dcterms:modified>
</cp:coreProperties>
</file>